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nter" panose="02000503000000020004"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8"/>
    <p:restoredTop sz="94610"/>
  </p:normalViewPr>
  <p:slideViewPr>
    <p:cSldViewPr snapToGrid="0" snapToObjects="1">
      <p:cViewPr varScale="1">
        <p:scale>
          <a:sx n="75" d="100"/>
          <a:sy n="75" d="100"/>
        </p:scale>
        <p:origin x="200"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70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**Option 1 (Focus on Best Practices):**</a:t>
            </a:r>
          </a:p>
          <a:p/>
          <a:p>
            <a:r>
              <a:t>&gt; This slide introduces our section on building better Docker images. We'll be discussing key practices for creating production-ready containers, focusing on efficiency, security, and maintainability.</a:t>
            </a:r>
          </a:p>
          <a:p/>
          <a:p>
            <a:r>
              <a:t>**Option 2 (Highlighting the 'How'):**</a:t>
            </a:r>
          </a:p>
          <a:p/>
          <a:p>
            <a:r>
              <a:t>&gt; Moving into the practical aspects. We'll explore specific techniques and strategies for crafting high-quality Docker images. The goal is to ensure they're robust and prepared for deployment.</a:t>
            </a:r>
          </a:p>
          <a:p/>
          <a:p>
            <a:r>
              <a:t>**Option 3 (Simple &amp; Direct):**</a:t>
            </a:r>
          </a:p>
          <a:p/>
          <a:p>
            <a:r>
              <a:t>&gt; Now we'll delve into best practices for building Docker images ready for production.</a:t>
            </a:r>
          </a:p>
          <a:p/>
          <a:p>
            <a:r>
              <a:t>**Key Considerations:**</a:t>
            </a:r>
          </a:p>
          <a:p/>
          <a:p>
            <a:r>
              <a:t>*   **Audience:** Who are you talking to? Tailor the language to their level of understanding.</a:t>
            </a:r>
          </a:p>
          <a:p>
            <a:r>
              <a:t>*   **Overall Flow:** How does this slide connect to the previous and subsequent slides?</a:t>
            </a:r>
          </a:p>
          <a:p>
            <a:r>
              <a:t>*   **Time Allotment:** How much time do you plan to spend on this section?</a:t>
            </a:r>
          </a:p>
          <a:p/>
          <a:p>
            <a:r>
              <a:t>The best option depends on the overall context of your presentation. Choose the one that best sets the stage for the content that follows.</a:t>
            </a:r>
          </a:p>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summarizes our core recommendations. Remember: **Optimize Early** for smaller, faster images; **Secure by Design** for fewer vulnerabilities; and **Integrate &amp; Automate** for efficiency. These aren't optional extras; they're *essential* for building robust and secure Docker applications that scale. Now, let's discuss *how* you can start implementing these strategies within your own teams."</a:t>
            </a:r>
          </a:p>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   **(Intro - 15-30 seconds)** Briefly introduce the agenda and highlight the importance of optimized Docker workflows for speed, security, and reliability. Emphasize the value for audience members aiming for efficient production deployments. Briefly touch on each key area to be covered.</a:t>
            </a:r>
          </a:p>
          <a:p>
            <a:r>
              <a:t>*   **(PPT Studio - acknowledgement)** Mention that the slides have been processed by PPT Studio. (Optional - if relevant to your audience/context - briefly explain PPT Studio).</a:t>
            </a:r>
          </a:p>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Okay, here are concise and professional speaker notes for that slide:</a:t>
            </a:r>
          </a:p>
          <a:p/>
          <a:p>
            <a:r>
              <a:t>**Speaker Notes:**</a:t>
            </a:r>
          </a:p>
          <a:p/>
          <a:p>
            <a:r>
              <a:t>*   **Key takeaway: Start Lean!** Emphasize the importance of a minimal base image for efficient Docker builds.</a:t>
            </a:r>
          </a:p>
          <a:p>
            <a:r>
              <a:t>*   **Size &amp; Security:** A smaller base translates directly to smaller images, faster deployments, and a reduced attack surface.</a:t>
            </a:r>
          </a:p>
          <a:p>
            <a:r>
              <a:t>*   **Options:** Briefly introduce Alpine (smallest, great for many), Debian Slim (balance of size and compatibility).</a:t>
            </a:r>
          </a:p>
          <a:p>
            <a:r>
              <a:t>*   **Language Specific:** Highlight that many language official images have prebuilt smaller variants.</a:t>
            </a:r>
          </a:p>
          <a:p>
            <a:r>
              <a:t>*   **Action:** Encourage audience to investigate smaller base image options for their own applications.</a:t>
            </a:r>
          </a:p>
          <a:p>
            <a:r>
              <a:t>*   **(Optional, if relevant):** *[If time allows] briefly mention specific tools or best practices for further reducing image size after selecting a base, such as multi-stage builds.*</a:t>
            </a:r>
          </a:p>
          <a:p/>
          <a:p>
            <a:r>
              <a:t>**Why this works:**</a:t>
            </a:r>
          </a:p>
          <a:p/>
          <a:p>
            <a:r>
              <a:t>*   **Concise:**  Gets to the point quickly.</a:t>
            </a:r>
          </a:p>
          <a:p>
            <a:r>
              <a:t>*   **Action-Oriented:**  Encourages audience to think about implementation.</a:t>
            </a:r>
          </a:p>
          <a:p>
            <a:r>
              <a:t>*   **Professional:**  Avoids overly casual language.</a:t>
            </a:r>
          </a:p>
          <a:p>
            <a:r>
              <a:t>*   **Prioritized:**  Focuses on the most important messages.</a:t>
            </a:r>
          </a:p>
          <a:p>
            <a:r>
              <a:t>*   **Optional Expansion:** Allows for tailored elaboration if needed.</a:t>
            </a:r>
          </a:p>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highlights the core principle of multi-stage builds. Emphasize that this technique is *crucial* for creating efficient and secure container images. Briefly explain the two key stages: Build, where everything needed for compilation happens, and Final, where we cherry-pick only the essential compiled artifacts into a lean, production-ready image. Point out the three key benefits: smaller image size, smaller attack surface, and faster deployments."</a:t>
            </a:r>
          </a:p>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focuses on optimising our Docker images for size and performance. We'll cover two key strategies: `.dockerignore` and Layer Minimisation. First, `.dockerignore` acts like a `.gitignore` for your Docker build.  It prevents unnecessary files, like `.git` folders or development dependencies, from being included in the image. This drastically speeds up build times and avoids potential security vulnerabilities. Secondly, we'll discuss minimising layers. Remember each `RUN`, `COPY`, and `FROM` instruction in your Dockerfile creates a new layer. Combining related `RUN` instructions with `&amp;&amp;` reduces the number of layers, resulting in smaller images and improved caching, leading to faster deployments."</a:t>
            </a:r>
          </a:p>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Okay, here are a few concise, professional speaker notes for that slide, varying slightly in emphasis:</a:t>
            </a:r>
          </a:p>
          <a:p/>
          <a:p>
            <a:r>
              <a:t>**Option 1 (Focus on Reproducibility &amp; Size):**</a:t>
            </a:r>
          </a:p>
          <a:p/>
          <a:p>
            <a:r>
              <a:t>&gt; "This slide highlights the critical importance of dependency management and cleanup for creating consistent and efficient container images.  Pinning dependency versions guarantees reproducible builds across different environments. Cleaning up installation leftovers immediately reduces image size and improves security. Remember to avoid installing tools not needed at runtime – leveraging multi-stage builds for build-time dependencies."</a:t>
            </a:r>
          </a:p>
          <a:p/>
          <a:p>
            <a:r>
              <a:t>**Option 2 (Focus on Security &amp; Best Practices):**</a:t>
            </a:r>
          </a:p>
          <a:p/>
          <a:p>
            <a:r>
              <a:t>&gt; "We're now discussing dependency management and image cleanup. Following these best practices is crucial for security and maintainability.  Pinning versions eliminates variability and potential vulnerabilities.  Cleanup minimizes the attack surface and image size. Don't forget: Only install necessary tools and use multi-stage builds to further optimize your images."</a:t>
            </a:r>
          </a:p>
          <a:p/>
          <a:p>
            <a:r>
              <a:t>**Option 3 (More Direct &amp; Action-Oriented):**</a:t>
            </a:r>
          </a:p>
          <a:p/>
          <a:p>
            <a:r>
              <a:t>&gt; "Let's talk about keeping our images lean and reliable. First, pin dependency versions – *always*. Second, clean up after package installation – *immediately*.  Third, be selective about tools; use multi-stage builds to isolate build processes. This disciplined approach leads to smaller, more secure, and reproducible images."</a:t>
            </a:r>
          </a:p>
          <a:p/>
          <a:p>
            <a:r>
              <a:t>**Key Considerations When Choosing:**</a:t>
            </a:r>
          </a:p>
          <a:p/>
          <a:p>
            <a:r>
              <a:t>*   **Audience Level:** Adapt the language to your audience's technical knowledge.</a:t>
            </a:r>
          </a:p>
          <a:p>
            <a:r>
              <a:t>*   **Presentation Flow:**  Choose the option that best connects to the previous and subsequent slides.</a:t>
            </a:r>
          </a:p>
          <a:p>
            <a:r>
              <a:t>*   **Personal Style:**  Use the notes that feel most natural for you to deliver.</a:t>
            </a:r>
          </a:p>
          <a:p/>
          <a:p>
            <a:r>
              <a:t>I tried to keep all options concise and focus on the "why" behind the points, not just restating the text on the slide. Good luck with your presentation!</a:t>
            </a:r>
          </a:p>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emphasizes that security is paramount in image building. We're moving beyond simple size reduction and focusing on mitigating potential vulnerabilities and hardening our images against attack. Remember, a small image isn't necessarily a secure image. We'll delve deeper into specific security best practices in the following slides."</a:t>
            </a:r>
          </a:p>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focuses on enhancing container security through user and command best practices.  Crucially, **run your containers as a non-root user** after installation. This limits the potential damage if a container is compromised – a huge security advantage. The example shows creating `appuser` and switching to it with `USER`. Next, **favor `COPY` over `ADD`**. `COPY` is straightforward, simply transferring files. `ADD` offers additional, potentially risky features that you often don't need and can introduce vulnerabilities. Choose `COPY` for safer and more predictable image builds."</a:t>
            </a:r>
          </a:p>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highlights the importance of integrating image scanning into your CI/CD pipelines for proactive security. We're moving from reactive to proactive security. Key benefits include: 1) automating scans within CI/CD using tools like Trivy, Docker Scout, or Clair; 2) catching vulnerabilities early – before they reach production, reducing risk; and 3) continuous monitoring post-deployment for ongoing threat detection. This helps us shift left on security and build more secure applications from the start.</a:t>
            </a:r>
          </a:p>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53606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0593C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0593C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s://www.example.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hyperlink" Target="https://www.exampl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www.examp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www.example.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hyperlink" Target="https://www.exampl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hyperlink" Target="https://www.exampl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www.example.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hyperlink" Target="https://www.example.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www.example.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hyperlink" Target="https://www.exampl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55600"/>
            <a:ext cx="14630400" cy="8229600"/>
          </a:xfrm>
          <a:prstGeom prst="rect">
            <a:avLst/>
          </a:prstGeom>
        </p:spPr>
      </p:pic>
      <p:sp>
        <p:nvSpPr>
          <p:cNvPr id="3" name="Shape 0"/>
          <p:cNvSpPr/>
          <p:nvPr/>
        </p:nvSpPr>
        <p:spPr>
          <a:xfrm>
            <a:off x="0" y="355600"/>
            <a:ext cx="14630400" cy="8229600"/>
          </a:xfrm>
          <a:prstGeom prst="rect">
            <a:avLst/>
          </a:prstGeom>
          <a:solidFill>
            <a:srgbClr val="0593CF">
              <a:alpha val="80000"/>
            </a:srgbClr>
          </a:solidFill>
          <a:ln/>
        </p:spPr>
        <p:txBody>
          <a:bodyPr/>
          <a:lstStyle/>
          <a:p>
            <a:endParaRPr lang="en-US"/>
          </a:p>
        </p:txBody>
      </p:sp>
      <p:sp>
        <p:nvSpPr>
          <p:cNvPr id="4" name="Text 1"/>
          <p:cNvSpPr/>
          <p:nvPr/>
        </p:nvSpPr>
        <p:spPr>
          <a:xfrm>
            <a:off x="793790" y="2243495"/>
            <a:ext cx="13042821" cy="2835354"/>
          </a:xfrm>
          <a:prstGeom prst="rect">
            <a:avLst/>
          </a:prstGeom>
          <a:noFill/>
          <a:ln/>
        </p:spPr>
        <p:txBody>
          <a:bodyPr wrap="square" lIns="0" tIns="0" rIns="0" bIns="0" rtlCol="0" anchor="t"/>
          <a:lstStyle/>
          <a:p>
            <a:pPr marL="0" indent="0" algn="ctr">
              <a:lnSpc>
                <a:spcPts val="11150"/>
              </a:lnSpc>
              <a:buNone/>
            </a:pPr>
            <a:r>
              <a:rPr lang="en-US" sz="8900" b="1" dirty="0">
                <a:solidFill>
                  <a:srgbClr val="FFFFFF"/>
                </a:solidFill>
                <a:latin typeface="Nunito Sans Bold" pitchFamily="34" charset="0"/>
                <a:ea typeface="Nunito Sans Bold" pitchFamily="34" charset="-122"/>
                <a:cs typeface="Nunito Sans Bold" pitchFamily="34" charset="-120"/>
              </a:rPr>
              <a:t>Building Better Docker Images</a:t>
            </a:r>
            <a:endParaRPr lang="en-US" sz="8900" dirty="0"/>
          </a:p>
        </p:txBody>
      </p:sp>
      <p:sp>
        <p:nvSpPr>
          <p:cNvPr id="5" name="Text 2"/>
          <p:cNvSpPr/>
          <p:nvPr/>
        </p:nvSpPr>
        <p:spPr>
          <a:xfrm>
            <a:off x="2852618" y="5419011"/>
            <a:ext cx="8925163" cy="566976"/>
          </a:xfrm>
          <a:prstGeom prst="rect">
            <a:avLst/>
          </a:prstGeom>
          <a:noFill/>
          <a:ln/>
        </p:spPr>
        <p:txBody>
          <a:bodyPr wrap="none" lIns="0" tIns="0" rIns="0" bIns="0" rtlCol="0" anchor="t"/>
          <a:lstStyle/>
          <a:p>
            <a:pPr marL="0" indent="0" algn="ctr">
              <a:lnSpc>
                <a:spcPts val="4450"/>
              </a:lnSpc>
              <a:buNone/>
            </a:pPr>
            <a:r>
              <a:rPr lang="en-US" sz="3550" b="1" dirty="0">
                <a:solidFill>
                  <a:srgbClr val="000000"/>
                </a:solidFill>
                <a:latin typeface="Nunito Sans Bold" pitchFamily="34" charset="0"/>
                <a:ea typeface="Nunito Sans Bold" pitchFamily="34" charset="-122"/>
                <a:cs typeface="Nunito Sans Bold" pitchFamily="34" charset="-120"/>
              </a:rPr>
              <a:t>Practices for Production-Ready Containers</a:t>
            </a:r>
            <a:endParaRPr lang="en-US" sz="3550" dirty="0"/>
          </a:p>
        </p:txBody>
      </p:sp>
      <p:pic>
        <p:nvPicPr>
          <p:cNvPr id="6" name="Picture 5" descr="image.png"/>
          <p:cNvPicPr>
            <a:picLocks noChangeAspect="1"/>
          </p:cNvPicPr>
          <p:nvPr/>
        </p:nvPicPr>
        <p:blipFill>
          <a:blip r:embed="rId4"/>
          <a:stretch>
            <a:fillRect/>
          </a:stretch>
        </p:blipFill>
        <p:spPr>
          <a:xfrm>
            <a:off x="182880" y="182880"/>
            <a:ext cx="914400" cy="408648"/>
          </a:xfrm>
          <a:prstGeom prst="rect">
            <a:avLst/>
          </a:prstGeom>
        </p:spPr>
      </p:pic>
      <p:sp>
        <p:nvSpPr>
          <p:cNvPr id="7" name="TextBox 6"/>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499961" y="1701641"/>
            <a:ext cx="7630358" cy="708779"/>
          </a:xfrm>
          <a:prstGeom prst="rect">
            <a:avLst/>
          </a:prstGeom>
          <a:noFill/>
          <a:ln/>
        </p:spPr>
        <p:txBody>
          <a:bodyPr wrap="none" lIns="0" tIns="0" rIns="0" bIns="0" rtlCol="0" anchor="t"/>
          <a:lstStyle/>
          <a:p>
            <a:pPr marL="0" indent="0" algn="ctr">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Key Takeaways &amp; Next Steps</a:t>
            </a:r>
            <a:endParaRPr lang="en-US" sz="4450" dirty="0"/>
          </a:p>
        </p:txBody>
      </p:sp>
      <p:sp>
        <p:nvSpPr>
          <p:cNvPr id="3" name="Shape 1"/>
          <p:cNvSpPr/>
          <p:nvPr/>
        </p:nvSpPr>
        <p:spPr>
          <a:xfrm>
            <a:off x="793790" y="2864048"/>
            <a:ext cx="4196358" cy="2955250"/>
          </a:xfrm>
          <a:prstGeom prst="roundRect">
            <a:avLst>
              <a:gd name="adj" fmla="val 3224"/>
            </a:avLst>
          </a:prstGeom>
          <a:solidFill>
            <a:srgbClr val="CDEFFE"/>
          </a:solidFill>
          <a:ln w="7620">
            <a:solidFill>
              <a:srgbClr val="0593CF"/>
            </a:solidFill>
            <a:prstDash val="solid"/>
          </a:ln>
        </p:spPr>
        <p:txBody>
          <a:bodyPr/>
          <a:lstStyle/>
          <a:p>
            <a:endParaRPr lang="en-US"/>
          </a:p>
        </p:txBody>
      </p:sp>
      <p:sp>
        <p:nvSpPr>
          <p:cNvPr id="4" name="Shape 2"/>
          <p:cNvSpPr/>
          <p:nvPr/>
        </p:nvSpPr>
        <p:spPr>
          <a:xfrm>
            <a:off x="1028224" y="3098483"/>
            <a:ext cx="680442" cy="680442"/>
          </a:xfrm>
          <a:prstGeom prst="roundRect">
            <a:avLst>
              <a:gd name="adj" fmla="val 13436980"/>
            </a:avLst>
          </a:prstGeom>
          <a:solidFill>
            <a:srgbClr val="0593CF"/>
          </a:solidFill>
          <a:ln/>
        </p:spPr>
        <p:txBody>
          <a:bodyPr/>
          <a:lstStyle/>
          <a:p>
            <a:endParaRPr lang="en-US"/>
          </a:p>
        </p:txBody>
      </p:sp>
      <p:pic>
        <p:nvPicPr>
          <p:cNvPr id="5" name="Image 0" descr="preencoded.png"/>
          <p:cNvPicPr>
            <a:picLocks noChangeAspect="1"/>
          </p:cNvPicPr>
          <p:nvPr/>
        </p:nvPicPr>
        <p:blipFill>
          <a:blip r:embed="rId3"/>
          <a:stretch>
            <a:fillRect/>
          </a:stretch>
        </p:blipFill>
        <p:spPr>
          <a:xfrm>
            <a:off x="1215390" y="3247311"/>
            <a:ext cx="306110" cy="382667"/>
          </a:xfrm>
          <a:prstGeom prst="rect">
            <a:avLst/>
          </a:prstGeom>
        </p:spPr>
      </p:pic>
      <p:sp>
        <p:nvSpPr>
          <p:cNvPr id="6" name="Text 3"/>
          <p:cNvSpPr/>
          <p:nvPr/>
        </p:nvSpPr>
        <p:spPr>
          <a:xfrm>
            <a:off x="1028224" y="40057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Optimise Early</a:t>
            </a:r>
            <a:endParaRPr lang="en-US" sz="2200" dirty="0"/>
          </a:p>
        </p:txBody>
      </p:sp>
      <p:sp>
        <p:nvSpPr>
          <p:cNvPr id="7" name="Text 4"/>
          <p:cNvSpPr/>
          <p:nvPr/>
        </p:nvSpPr>
        <p:spPr>
          <a:xfrm>
            <a:off x="1028224" y="4496157"/>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Prioritise lean images from the start with minimal bases and multi-stage builds.</a:t>
            </a:r>
            <a:endParaRPr lang="en-US" sz="1750" dirty="0"/>
          </a:p>
        </p:txBody>
      </p:sp>
      <p:sp>
        <p:nvSpPr>
          <p:cNvPr id="8" name="Shape 5"/>
          <p:cNvSpPr/>
          <p:nvPr/>
        </p:nvSpPr>
        <p:spPr>
          <a:xfrm>
            <a:off x="5216962" y="2864048"/>
            <a:ext cx="4196358" cy="2955250"/>
          </a:xfrm>
          <a:prstGeom prst="roundRect">
            <a:avLst>
              <a:gd name="adj" fmla="val 3224"/>
            </a:avLst>
          </a:prstGeom>
          <a:solidFill>
            <a:srgbClr val="CDEFFE"/>
          </a:solidFill>
          <a:ln w="7620">
            <a:solidFill>
              <a:srgbClr val="0694D1"/>
            </a:solidFill>
            <a:prstDash val="solid"/>
          </a:ln>
        </p:spPr>
        <p:txBody>
          <a:bodyPr/>
          <a:lstStyle/>
          <a:p>
            <a:endParaRPr lang="en-US"/>
          </a:p>
        </p:txBody>
      </p:sp>
      <p:sp>
        <p:nvSpPr>
          <p:cNvPr id="9" name="Shape 6"/>
          <p:cNvSpPr/>
          <p:nvPr/>
        </p:nvSpPr>
        <p:spPr>
          <a:xfrm>
            <a:off x="5451396" y="3098483"/>
            <a:ext cx="680442" cy="680442"/>
          </a:xfrm>
          <a:prstGeom prst="roundRect">
            <a:avLst>
              <a:gd name="adj" fmla="val 13436980"/>
            </a:avLst>
          </a:prstGeom>
          <a:solidFill>
            <a:srgbClr val="0694D1"/>
          </a:solidFill>
          <a:ln/>
        </p:spPr>
        <p:txBody>
          <a:bodyPr/>
          <a:lstStyle/>
          <a:p>
            <a:endParaRPr lang="en-US"/>
          </a:p>
        </p:txBody>
      </p:sp>
      <p:pic>
        <p:nvPicPr>
          <p:cNvPr id="10" name="Image 1" descr="preencoded.png"/>
          <p:cNvPicPr>
            <a:picLocks noChangeAspect="1"/>
          </p:cNvPicPr>
          <p:nvPr/>
        </p:nvPicPr>
        <p:blipFill>
          <a:blip r:embed="rId4"/>
          <a:stretch>
            <a:fillRect/>
          </a:stretch>
        </p:blipFill>
        <p:spPr>
          <a:xfrm>
            <a:off x="5638562" y="3247311"/>
            <a:ext cx="306110" cy="382667"/>
          </a:xfrm>
          <a:prstGeom prst="rect">
            <a:avLst/>
          </a:prstGeom>
        </p:spPr>
      </p:pic>
      <p:sp>
        <p:nvSpPr>
          <p:cNvPr id="11" name="Text 7"/>
          <p:cNvSpPr/>
          <p:nvPr/>
        </p:nvSpPr>
        <p:spPr>
          <a:xfrm>
            <a:off x="5451396" y="40057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Secure by Design</a:t>
            </a:r>
            <a:endParaRPr lang="en-US" sz="2200" dirty="0"/>
          </a:p>
        </p:txBody>
      </p:sp>
      <p:sp>
        <p:nvSpPr>
          <p:cNvPr id="12" name="Text 8"/>
          <p:cNvSpPr/>
          <p:nvPr/>
        </p:nvSpPr>
        <p:spPr>
          <a:xfrm>
            <a:off x="5451396" y="4496157"/>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Implement non-root users, careful dependency management, and regular scanning.</a:t>
            </a:r>
            <a:endParaRPr lang="en-US" sz="1750" dirty="0"/>
          </a:p>
        </p:txBody>
      </p:sp>
      <p:sp>
        <p:nvSpPr>
          <p:cNvPr id="13" name="Shape 9"/>
          <p:cNvSpPr/>
          <p:nvPr/>
        </p:nvSpPr>
        <p:spPr>
          <a:xfrm>
            <a:off x="9640133" y="2864048"/>
            <a:ext cx="4196358" cy="2955250"/>
          </a:xfrm>
          <a:prstGeom prst="roundRect">
            <a:avLst>
              <a:gd name="adj" fmla="val 3224"/>
            </a:avLst>
          </a:prstGeom>
          <a:solidFill>
            <a:srgbClr val="CDEFFE"/>
          </a:solidFill>
          <a:ln w="7620">
            <a:solidFill>
              <a:srgbClr val="D19847"/>
            </a:solidFill>
            <a:prstDash val="solid"/>
          </a:ln>
        </p:spPr>
        <p:txBody>
          <a:bodyPr/>
          <a:lstStyle/>
          <a:p>
            <a:endParaRPr lang="en-US"/>
          </a:p>
        </p:txBody>
      </p:sp>
      <p:sp>
        <p:nvSpPr>
          <p:cNvPr id="14" name="Shape 10"/>
          <p:cNvSpPr/>
          <p:nvPr/>
        </p:nvSpPr>
        <p:spPr>
          <a:xfrm>
            <a:off x="9874568" y="3098483"/>
            <a:ext cx="680442" cy="680442"/>
          </a:xfrm>
          <a:prstGeom prst="roundRect">
            <a:avLst>
              <a:gd name="adj" fmla="val 13436980"/>
            </a:avLst>
          </a:prstGeom>
          <a:solidFill>
            <a:srgbClr val="D19847"/>
          </a:solidFill>
          <a:ln/>
        </p:spPr>
        <p:txBody>
          <a:bodyPr/>
          <a:lstStyle/>
          <a:p>
            <a:endParaRPr lang="en-US"/>
          </a:p>
        </p:txBody>
      </p:sp>
      <p:pic>
        <p:nvPicPr>
          <p:cNvPr id="15" name="Image 2" descr="preencoded.png"/>
          <p:cNvPicPr>
            <a:picLocks noChangeAspect="1"/>
          </p:cNvPicPr>
          <p:nvPr/>
        </p:nvPicPr>
        <p:blipFill>
          <a:blip r:embed="rId5"/>
          <a:stretch>
            <a:fillRect/>
          </a:stretch>
        </p:blipFill>
        <p:spPr>
          <a:xfrm>
            <a:off x="10061734" y="3247311"/>
            <a:ext cx="306110" cy="382667"/>
          </a:xfrm>
          <a:prstGeom prst="rect">
            <a:avLst/>
          </a:prstGeom>
        </p:spPr>
      </p:pic>
      <p:sp>
        <p:nvSpPr>
          <p:cNvPr id="16" name="Text 11"/>
          <p:cNvSpPr/>
          <p:nvPr/>
        </p:nvSpPr>
        <p:spPr>
          <a:xfrm>
            <a:off x="9874568" y="4005739"/>
            <a:ext cx="2872026"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Integrate &amp; Automate</a:t>
            </a:r>
            <a:endParaRPr lang="en-US" sz="2200" dirty="0"/>
          </a:p>
        </p:txBody>
      </p:sp>
      <p:sp>
        <p:nvSpPr>
          <p:cNvPr id="17" name="Text 12"/>
          <p:cNvSpPr/>
          <p:nvPr/>
        </p:nvSpPr>
        <p:spPr>
          <a:xfrm>
            <a:off x="9874568" y="4496157"/>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Make image building and security a seamless part of your CI/CD workflow.</a:t>
            </a:r>
            <a:endParaRPr lang="en-US" sz="1750" dirty="0"/>
          </a:p>
        </p:txBody>
      </p:sp>
      <p:sp>
        <p:nvSpPr>
          <p:cNvPr id="18" name="Text 13"/>
          <p:cNvSpPr/>
          <p:nvPr/>
        </p:nvSpPr>
        <p:spPr>
          <a:xfrm>
            <a:off x="793790" y="6074450"/>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FFFFFF"/>
                </a:solidFill>
                <a:latin typeface="Inter" pitchFamily="34" charset="0"/>
                <a:ea typeface="Inter" pitchFamily="34" charset="-122"/>
                <a:cs typeface="Inter" pitchFamily="34" charset="-120"/>
              </a:rPr>
              <a:t>These practices are the bedrock for resilient, performant, and secure Dockerised applications.</a:t>
            </a:r>
            <a:endParaRPr lang="en-US" sz="2200" dirty="0"/>
          </a:p>
        </p:txBody>
      </p:sp>
      <p:pic>
        <p:nvPicPr>
          <p:cNvPr id="19" name="Picture 18" descr="image.png"/>
          <p:cNvPicPr>
            <a:picLocks noChangeAspect="1"/>
          </p:cNvPicPr>
          <p:nvPr/>
        </p:nvPicPr>
        <p:blipFill>
          <a:blip r:embed="rId6"/>
          <a:stretch>
            <a:fillRect/>
          </a:stretch>
        </p:blipFill>
        <p:spPr>
          <a:xfrm>
            <a:off x="182880" y="182880"/>
            <a:ext cx="914400" cy="408648"/>
          </a:xfrm>
          <a:prstGeom prst="rect">
            <a:avLst/>
          </a:prstGeom>
        </p:spPr>
      </p:pic>
      <p:sp>
        <p:nvSpPr>
          <p:cNvPr id="20" name="TextBox 1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Processed by PPT Studio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37397"/>
            <a:ext cx="1135713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Agenda: Optimising Your Docker Workflow</a:t>
            </a:r>
            <a:endParaRPr lang="en-US" sz="4450" dirty="0"/>
          </a:p>
        </p:txBody>
      </p:sp>
      <p:sp>
        <p:nvSpPr>
          <p:cNvPr id="3" name="Text 1"/>
          <p:cNvSpPr/>
          <p:nvPr/>
        </p:nvSpPr>
        <p:spPr>
          <a:xfrm>
            <a:off x="793790" y="319980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In this session, we'll cover key strategies for building Docker images that are efficient, secure, and ready for production environments. We'll explore:</a:t>
            </a:r>
            <a:endParaRPr lang="en-US" sz="1750" dirty="0"/>
          </a:p>
        </p:txBody>
      </p:sp>
      <p:sp>
        <p:nvSpPr>
          <p:cNvPr id="4" name="Shape 2"/>
          <p:cNvSpPr/>
          <p:nvPr/>
        </p:nvSpPr>
        <p:spPr>
          <a:xfrm>
            <a:off x="793790" y="4180761"/>
            <a:ext cx="510302" cy="510302"/>
          </a:xfrm>
          <a:prstGeom prst="roundRect">
            <a:avLst>
              <a:gd name="adj" fmla="val 18669"/>
            </a:avLst>
          </a:prstGeom>
          <a:solidFill>
            <a:srgbClr val="CDEFFE"/>
          </a:solidFill>
          <a:ln w="7620">
            <a:solidFill>
              <a:srgbClr val="B3D5E4"/>
            </a:solidFill>
            <a:prstDash val="solid"/>
          </a:ln>
        </p:spPr>
        <p:txBody>
          <a:bodyPr/>
          <a:lstStyle/>
          <a:p>
            <a:endParaRPr lang="en-US"/>
          </a:p>
        </p:txBody>
      </p:sp>
      <p:sp>
        <p:nvSpPr>
          <p:cNvPr id="5" name="Text 3"/>
          <p:cNvSpPr/>
          <p:nvPr/>
        </p:nvSpPr>
        <p:spPr>
          <a:xfrm>
            <a:off x="878860" y="422326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000000"/>
                </a:solidFill>
                <a:latin typeface="Nunito Sans Bold" pitchFamily="34" charset="0"/>
                <a:ea typeface="Nunito Sans Bold" pitchFamily="34" charset="-122"/>
                <a:cs typeface="Nunito Sans Bold" pitchFamily="34" charset="-120"/>
              </a:rPr>
              <a:t>1</a:t>
            </a:r>
            <a:endParaRPr lang="en-US" sz="2650" dirty="0"/>
          </a:p>
        </p:txBody>
      </p:sp>
      <p:sp>
        <p:nvSpPr>
          <p:cNvPr id="6" name="Text 4"/>
          <p:cNvSpPr/>
          <p:nvPr/>
        </p:nvSpPr>
        <p:spPr>
          <a:xfrm>
            <a:off x="1530906" y="42586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Efficiency &amp; Size</a:t>
            </a:r>
            <a:endParaRPr lang="en-US" sz="2200" dirty="0"/>
          </a:p>
        </p:txBody>
      </p:sp>
      <p:sp>
        <p:nvSpPr>
          <p:cNvPr id="7" name="Text 5"/>
          <p:cNvSpPr/>
          <p:nvPr/>
        </p:nvSpPr>
        <p:spPr>
          <a:xfrm>
            <a:off x="1530906" y="4749046"/>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Crafting lean images for faster deployments and reduced resource consumption.</a:t>
            </a:r>
            <a:endParaRPr lang="en-US" sz="1750" dirty="0"/>
          </a:p>
        </p:txBody>
      </p:sp>
      <p:sp>
        <p:nvSpPr>
          <p:cNvPr id="8" name="Shape 6"/>
          <p:cNvSpPr/>
          <p:nvPr/>
        </p:nvSpPr>
        <p:spPr>
          <a:xfrm>
            <a:off x="5235893" y="4180761"/>
            <a:ext cx="510302" cy="510302"/>
          </a:xfrm>
          <a:prstGeom prst="roundRect">
            <a:avLst>
              <a:gd name="adj" fmla="val 18669"/>
            </a:avLst>
          </a:prstGeom>
          <a:solidFill>
            <a:srgbClr val="CDEFFE"/>
          </a:solidFill>
          <a:ln w="7620">
            <a:solidFill>
              <a:srgbClr val="B3D5E4"/>
            </a:solidFill>
            <a:prstDash val="solid"/>
          </a:ln>
        </p:spPr>
        <p:txBody>
          <a:bodyPr/>
          <a:lstStyle/>
          <a:p>
            <a:endParaRPr lang="en-US"/>
          </a:p>
        </p:txBody>
      </p:sp>
      <p:sp>
        <p:nvSpPr>
          <p:cNvPr id="9" name="Text 7"/>
          <p:cNvSpPr/>
          <p:nvPr/>
        </p:nvSpPr>
        <p:spPr>
          <a:xfrm>
            <a:off x="5320963" y="422326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000000"/>
                </a:solidFill>
                <a:latin typeface="Nunito Sans Bold" pitchFamily="34" charset="0"/>
                <a:ea typeface="Nunito Sans Bold" pitchFamily="34" charset="-122"/>
                <a:cs typeface="Nunito Sans Bold" pitchFamily="34" charset="-120"/>
              </a:rPr>
              <a:t>2</a:t>
            </a:r>
            <a:endParaRPr lang="en-US" sz="2650" dirty="0"/>
          </a:p>
        </p:txBody>
      </p:sp>
      <p:sp>
        <p:nvSpPr>
          <p:cNvPr id="10" name="Text 8"/>
          <p:cNvSpPr/>
          <p:nvPr/>
        </p:nvSpPr>
        <p:spPr>
          <a:xfrm>
            <a:off x="5973008" y="4258628"/>
            <a:ext cx="3005733"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Security Best Practices</a:t>
            </a:r>
            <a:endParaRPr lang="en-US" sz="2200" dirty="0"/>
          </a:p>
        </p:txBody>
      </p:sp>
      <p:sp>
        <p:nvSpPr>
          <p:cNvPr id="11" name="Text 9"/>
          <p:cNvSpPr/>
          <p:nvPr/>
        </p:nvSpPr>
        <p:spPr>
          <a:xfrm>
            <a:off x="5973008" y="4749046"/>
            <a:ext cx="3421499"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Minimising attack surfaces and safeguarding your applications.</a:t>
            </a:r>
            <a:endParaRPr lang="en-US" sz="1750" dirty="0"/>
          </a:p>
        </p:txBody>
      </p:sp>
      <p:sp>
        <p:nvSpPr>
          <p:cNvPr id="12" name="Shape 10"/>
          <p:cNvSpPr/>
          <p:nvPr/>
        </p:nvSpPr>
        <p:spPr>
          <a:xfrm>
            <a:off x="9677995" y="4180761"/>
            <a:ext cx="510302" cy="510302"/>
          </a:xfrm>
          <a:prstGeom prst="roundRect">
            <a:avLst>
              <a:gd name="adj" fmla="val 18669"/>
            </a:avLst>
          </a:prstGeom>
          <a:solidFill>
            <a:srgbClr val="CDEFFE"/>
          </a:solidFill>
          <a:ln w="7620">
            <a:solidFill>
              <a:srgbClr val="B3D5E4"/>
            </a:solidFill>
            <a:prstDash val="solid"/>
          </a:ln>
        </p:spPr>
        <p:txBody>
          <a:bodyPr/>
          <a:lstStyle/>
          <a:p>
            <a:endParaRPr lang="en-US"/>
          </a:p>
        </p:txBody>
      </p:sp>
      <p:sp>
        <p:nvSpPr>
          <p:cNvPr id="13" name="Text 11"/>
          <p:cNvSpPr/>
          <p:nvPr/>
        </p:nvSpPr>
        <p:spPr>
          <a:xfrm>
            <a:off x="9763065" y="4223266"/>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000000"/>
                </a:solidFill>
                <a:latin typeface="Nunito Sans Bold" pitchFamily="34" charset="0"/>
                <a:ea typeface="Nunito Sans Bold" pitchFamily="34" charset="-122"/>
                <a:cs typeface="Nunito Sans Bold" pitchFamily="34" charset="-120"/>
              </a:rPr>
              <a:t>3</a:t>
            </a:r>
            <a:endParaRPr lang="en-US" sz="2650" dirty="0"/>
          </a:p>
        </p:txBody>
      </p:sp>
      <p:sp>
        <p:nvSpPr>
          <p:cNvPr id="14" name="Text 12"/>
          <p:cNvSpPr/>
          <p:nvPr/>
        </p:nvSpPr>
        <p:spPr>
          <a:xfrm>
            <a:off x="10415111" y="4258628"/>
            <a:ext cx="3421499" cy="708660"/>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Maintainability &amp; Consistency</a:t>
            </a:r>
            <a:endParaRPr lang="en-US" sz="2200" dirty="0"/>
          </a:p>
        </p:txBody>
      </p:sp>
      <p:sp>
        <p:nvSpPr>
          <p:cNvPr id="15" name="Text 13"/>
          <p:cNvSpPr/>
          <p:nvPr/>
        </p:nvSpPr>
        <p:spPr>
          <a:xfrm>
            <a:off x="10415111" y="5103376"/>
            <a:ext cx="342149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Ensuring reliable builds across development and CI/CD pipelines.</a:t>
            </a:r>
            <a:endParaRPr lang="en-US" sz="1750" dirty="0"/>
          </a:p>
        </p:txBody>
      </p:sp>
      <p:pic>
        <p:nvPicPr>
          <p:cNvPr id="16" name="Picture 15" descr="image.png"/>
          <p:cNvPicPr>
            <a:picLocks noChangeAspect="1"/>
          </p:cNvPicPr>
          <p:nvPr/>
        </p:nvPicPr>
        <p:blipFill>
          <a:blip r:embed="rId3"/>
          <a:stretch>
            <a:fillRect/>
          </a:stretch>
        </p:blipFill>
        <p:spPr>
          <a:xfrm>
            <a:off x="182880" y="182880"/>
            <a:ext cx="914400" cy="408648"/>
          </a:xfrm>
          <a:prstGeom prst="rect">
            <a:avLst/>
          </a:prstGeom>
        </p:spPr>
      </p:pic>
      <p:sp>
        <p:nvSpPr>
          <p:cNvPr id="17" name="TextBox 16"/>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Processed by PPT Studio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0896" y="3257906"/>
            <a:ext cx="5486400" cy="4964033"/>
          </a:xfrm>
          <a:prstGeom prst="rect">
            <a:avLst/>
          </a:prstGeom>
        </p:spPr>
      </p:pic>
      <p:sp>
        <p:nvSpPr>
          <p:cNvPr id="3" name="Text 0"/>
          <p:cNvSpPr/>
          <p:nvPr/>
        </p:nvSpPr>
        <p:spPr>
          <a:xfrm>
            <a:off x="6183630" y="877372"/>
            <a:ext cx="7585234" cy="622697"/>
          </a:xfrm>
          <a:prstGeom prst="rect">
            <a:avLst/>
          </a:prstGeom>
          <a:noFill/>
          <a:ln/>
        </p:spPr>
        <p:txBody>
          <a:bodyPr wrap="none" lIns="0" tIns="0" rIns="0" bIns="0" rtlCol="0" anchor="t"/>
          <a:lstStyle/>
          <a:p>
            <a:pPr marL="0" indent="0" algn="l">
              <a:lnSpc>
                <a:spcPts val="4900"/>
              </a:lnSpc>
              <a:buNone/>
            </a:pPr>
            <a:r>
              <a:rPr lang="en-US" sz="3900" b="1" dirty="0">
                <a:solidFill>
                  <a:srgbClr val="000000"/>
                </a:solidFill>
                <a:latin typeface="Nunito Sans Bold" pitchFamily="34" charset="0"/>
                <a:ea typeface="Nunito Sans Bold" pitchFamily="34" charset="-122"/>
                <a:cs typeface="Nunito Sans Bold" pitchFamily="34" charset="-120"/>
              </a:rPr>
              <a:t>Start Lean: Minimal Base Images</a:t>
            </a:r>
            <a:endParaRPr lang="en-US" sz="3900" dirty="0"/>
          </a:p>
        </p:txBody>
      </p:sp>
      <p:sp>
        <p:nvSpPr>
          <p:cNvPr id="4" name="Text 1"/>
          <p:cNvSpPr/>
          <p:nvPr/>
        </p:nvSpPr>
        <p:spPr>
          <a:xfrm>
            <a:off x="6183630" y="1798915"/>
            <a:ext cx="7749540" cy="637223"/>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ter" pitchFamily="34" charset="0"/>
                <a:ea typeface="Inter" pitchFamily="34" charset="-122"/>
                <a:cs typeface="Inter" pitchFamily="34" charset="-120"/>
              </a:rPr>
              <a:t>The foundation of an efficient Docker image is its base. Choosing a minimal base image dramatically reduces size and potential vulnerabilities.</a:t>
            </a:r>
            <a:endParaRPr lang="en-US" sz="1550" dirty="0"/>
          </a:p>
        </p:txBody>
      </p:sp>
      <p:sp>
        <p:nvSpPr>
          <p:cNvPr id="5" name="Shape 2"/>
          <p:cNvSpPr/>
          <p:nvPr/>
        </p:nvSpPr>
        <p:spPr>
          <a:xfrm>
            <a:off x="6183630" y="2959060"/>
            <a:ext cx="3775115" cy="2106811"/>
          </a:xfrm>
          <a:prstGeom prst="roundRect">
            <a:avLst>
              <a:gd name="adj" fmla="val 5208"/>
            </a:avLst>
          </a:prstGeom>
          <a:solidFill>
            <a:srgbClr val="FFFFFF"/>
          </a:solidFill>
          <a:ln/>
        </p:spPr>
        <p:txBody>
          <a:bodyPr/>
          <a:lstStyle/>
          <a:p>
            <a:endParaRPr lang="en-US"/>
          </a:p>
        </p:txBody>
      </p:sp>
      <p:sp>
        <p:nvSpPr>
          <p:cNvPr id="6" name="Shape 3"/>
          <p:cNvSpPr/>
          <p:nvPr/>
        </p:nvSpPr>
        <p:spPr>
          <a:xfrm>
            <a:off x="6183630" y="2936200"/>
            <a:ext cx="3775115" cy="91440"/>
          </a:xfrm>
          <a:prstGeom prst="roundRect">
            <a:avLst>
              <a:gd name="adj" fmla="val 91514"/>
            </a:avLst>
          </a:prstGeom>
          <a:solidFill>
            <a:srgbClr val="0593CF"/>
          </a:solidFill>
          <a:ln/>
        </p:spPr>
        <p:txBody>
          <a:bodyPr/>
          <a:lstStyle/>
          <a:p>
            <a:endParaRPr lang="en-US"/>
          </a:p>
        </p:txBody>
      </p:sp>
      <p:sp>
        <p:nvSpPr>
          <p:cNvPr id="7" name="Shape 4"/>
          <p:cNvSpPr/>
          <p:nvPr/>
        </p:nvSpPr>
        <p:spPr>
          <a:xfrm>
            <a:off x="7772281" y="2660213"/>
            <a:ext cx="597694" cy="597694"/>
          </a:xfrm>
          <a:prstGeom prst="roundRect">
            <a:avLst>
              <a:gd name="adj" fmla="val 152988"/>
            </a:avLst>
          </a:prstGeom>
          <a:solidFill>
            <a:srgbClr val="0593CF"/>
          </a:solidFill>
          <a:ln/>
        </p:spPr>
        <p:txBody>
          <a:bodyPr/>
          <a:lstStyle/>
          <a:p>
            <a:endParaRPr lang="en-US"/>
          </a:p>
        </p:txBody>
      </p:sp>
      <p:sp>
        <p:nvSpPr>
          <p:cNvPr id="8" name="Text 5"/>
          <p:cNvSpPr/>
          <p:nvPr/>
        </p:nvSpPr>
        <p:spPr>
          <a:xfrm>
            <a:off x="7951589" y="2809637"/>
            <a:ext cx="239078" cy="298847"/>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Nunito Sans Bold" pitchFamily="34" charset="0"/>
                <a:ea typeface="Nunito Sans Bold" pitchFamily="34" charset="-122"/>
                <a:cs typeface="Nunito Sans Bold" pitchFamily="34" charset="-120"/>
              </a:rPr>
              <a:t>1</a:t>
            </a:r>
            <a:endParaRPr lang="en-US" sz="1850" dirty="0"/>
          </a:p>
        </p:txBody>
      </p:sp>
      <p:sp>
        <p:nvSpPr>
          <p:cNvPr id="9" name="Text 6"/>
          <p:cNvSpPr/>
          <p:nvPr/>
        </p:nvSpPr>
        <p:spPr>
          <a:xfrm>
            <a:off x="6405682" y="3457099"/>
            <a:ext cx="2490430" cy="311348"/>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Nunito Sans Bold" pitchFamily="34" charset="0"/>
                <a:ea typeface="Nunito Sans Bold" pitchFamily="34" charset="-122"/>
                <a:cs typeface="Nunito Sans Bold" pitchFamily="34" charset="-120"/>
              </a:rPr>
              <a:t>Alpine Linux</a:t>
            </a:r>
            <a:endParaRPr lang="en-US" sz="1950" dirty="0"/>
          </a:p>
        </p:txBody>
      </p:sp>
      <p:sp>
        <p:nvSpPr>
          <p:cNvPr id="10" name="Text 7"/>
          <p:cNvSpPr/>
          <p:nvPr/>
        </p:nvSpPr>
        <p:spPr>
          <a:xfrm>
            <a:off x="6405682" y="3887986"/>
            <a:ext cx="3331012" cy="955834"/>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ter" pitchFamily="34" charset="0"/>
                <a:ea typeface="Inter" pitchFamily="34" charset="-122"/>
                <a:cs typeface="Inter" pitchFamily="34" charset="-120"/>
              </a:rPr>
              <a:t>Extremely small, designed for minimal footprints. Ideal for many applications.</a:t>
            </a:r>
            <a:endParaRPr lang="en-US" sz="1550" dirty="0"/>
          </a:p>
        </p:txBody>
      </p:sp>
      <p:sp>
        <p:nvSpPr>
          <p:cNvPr id="11" name="Shape 8"/>
          <p:cNvSpPr/>
          <p:nvPr/>
        </p:nvSpPr>
        <p:spPr>
          <a:xfrm>
            <a:off x="10157936" y="2959060"/>
            <a:ext cx="3775234" cy="2106811"/>
          </a:xfrm>
          <a:prstGeom prst="roundRect">
            <a:avLst>
              <a:gd name="adj" fmla="val 5208"/>
            </a:avLst>
          </a:prstGeom>
          <a:solidFill>
            <a:srgbClr val="FFFFFF"/>
          </a:solidFill>
          <a:ln/>
        </p:spPr>
        <p:txBody>
          <a:bodyPr/>
          <a:lstStyle/>
          <a:p>
            <a:endParaRPr lang="en-US"/>
          </a:p>
        </p:txBody>
      </p:sp>
      <p:sp>
        <p:nvSpPr>
          <p:cNvPr id="12" name="Shape 9"/>
          <p:cNvSpPr/>
          <p:nvPr/>
        </p:nvSpPr>
        <p:spPr>
          <a:xfrm>
            <a:off x="10157936" y="2936200"/>
            <a:ext cx="3775234" cy="91440"/>
          </a:xfrm>
          <a:prstGeom prst="roundRect">
            <a:avLst>
              <a:gd name="adj" fmla="val 91514"/>
            </a:avLst>
          </a:prstGeom>
          <a:solidFill>
            <a:srgbClr val="0593CF"/>
          </a:solidFill>
          <a:ln/>
        </p:spPr>
        <p:txBody>
          <a:bodyPr/>
          <a:lstStyle/>
          <a:p>
            <a:endParaRPr lang="en-US"/>
          </a:p>
        </p:txBody>
      </p:sp>
      <p:sp>
        <p:nvSpPr>
          <p:cNvPr id="13" name="Shape 10"/>
          <p:cNvSpPr/>
          <p:nvPr/>
        </p:nvSpPr>
        <p:spPr>
          <a:xfrm>
            <a:off x="11746706" y="2660213"/>
            <a:ext cx="597694" cy="597694"/>
          </a:xfrm>
          <a:prstGeom prst="roundRect">
            <a:avLst>
              <a:gd name="adj" fmla="val 152988"/>
            </a:avLst>
          </a:prstGeom>
          <a:solidFill>
            <a:srgbClr val="0593CF"/>
          </a:solidFill>
          <a:ln/>
        </p:spPr>
        <p:txBody>
          <a:bodyPr/>
          <a:lstStyle/>
          <a:p>
            <a:endParaRPr lang="en-US"/>
          </a:p>
        </p:txBody>
      </p:sp>
      <p:sp>
        <p:nvSpPr>
          <p:cNvPr id="14" name="Text 11"/>
          <p:cNvSpPr/>
          <p:nvPr/>
        </p:nvSpPr>
        <p:spPr>
          <a:xfrm>
            <a:off x="11926014" y="2809637"/>
            <a:ext cx="239078" cy="298847"/>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Nunito Sans Bold" pitchFamily="34" charset="0"/>
                <a:ea typeface="Nunito Sans Bold" pitchFamily="34" charset="-122"/>
                <a:cs typeface="Nunito Sans Bold" pitchFamily="34" charset="-120"/>
              </a:rPr>
              <a:t>2</a:t>
            </a:r>
            <a:endParaRPr lang="en-US" sz="1850" dirty="0"/>
          </a:p>
        </p:txBody>
      </p:sp>
      <p:sp>
        <p:nvSpPr>
          <p:cNvPr id="15" name="Text 12"/>
          <p:cNvSpPr/>
          <p:nvPr/>
        </p:nvSpPr>
        <p:spPr>
          <a:xfrm>
            <a:off x="10379988" y="3457099"/>
            <a:ext cx="2490430" cy="311348"/>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Nunito Sans Bold" pitchFamily="34" charset="0"/>
                <a:ea typeface="Nunito Sans Bold" pitchFamily="34" charset="-122"/>
                <a:cs typeface="Nunito Sans Bold" pitchFamily="34" charset="-120"/>
              </a:rPr>
              <a:t>Debian Slim</a:t>
            </a:r>
            <a:endParaRPr lang="en-US" sz="1950" dirty="0"/>
          </a:p>
        </p:txBody>
      </p:sp>
      <p:sp>
        <p:nvSpPr>
          <p:cNvPr id="16" name="Text 13"/>
          <p:cNvSpPr/>
          <p:nvPr/>
        </p:nvSpPr>
        <p:spPr>
          <a:xfrm>
            <a:off x="10379988" y="3887986"/>
            <a:ext cx="3331131" cy="955834"/>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ter" pitchFamily="34" charset="0"/>
                <a:ea typeface="Inter" pitchFamily="34" charset="-122"/>
                <a:cs typeface="Inter" pitchFamily="34" charset="-120"/>
              </a:rPr>
              <a:t>A stripped-down version of Debian, offering a good balance between size and compatibility.</a:t>
            </a:r>
            <a:endParaRPr lang="en-US" sz="1550" dirty="0"/>
          </a:p>
        </p:txBody>
      </p:sp>
      <p:sp>
        <p:nvSpPr>
          <p:cNvPr id="17" name="Shape 14"/>
          <p:cNvSpPr/>
          <p:nvPr/>
        </p:nvSpPr>
        <p:spPr>
          <a:xfrm>
            <a:off x="6183630" y="5563910"/>
            <a:ext cx="7749540" cy="1788200"/>
          </a:xfrm>
          <a:prstGeom prst="roundRect">
            <a:avLst>
              <a:gd name="adj" fmla="val 6136"/>
            </a:avLst>
          </a:prstGeom>
          <a:solidFill>
            <a:srgbClr val="FFFFFF"/>
          </a:solidFill>
          <a:ln/>
        </p:spPr>
        <p:txBody>
          <a:bodyPr/>
          <a:lstStyle/>
          <a:p>
            <a:endParaRPr lang="en-US"/>
          </a:p>
        </p:txBody>
      </p:sp>
      <p:sp>
        <p:nvSpPr>
          <p:cNvPr id="18" name="Shape 15"/>
          <p:cNvSpPr/>
          <p:nvPr/>
        </p:nvSpPr>
        <p:spPr>
          <a:xfrm>
            <a:off x="6183630" y="5541050"/>
            <a:ext cx="7749540" cy="91440"/>
          </a:xfrm>
          <a:prstGeom prst="roundRect">
            <a:avLst>
              <a:gd name="adj" fmla="val 91514"/>
            </a:avLst>
          </a:prstGeom>
          <a:solidFill>
            <a:srgbClr val="0593CF"/>
          </a:solidFill>
          <a:ln/>
        </p:spPr>
        <p:txBody>
          <a:bodyPr/>
          <a:lstStyle/>
          <a:p>
            <a:endParaRPr lang="en-US"/>
          </a:p>
        </p:txBody>
      </p:sp>
      <p:sp>
        <p:nvSpPr>
          <p:cNvPr id="19" name="Shape 16"/>
          <p:cNvSpPr/>
          <p:nvPr/>
        </p:nvSpPr>
        <p:spPr>
          <a:xfrm>
            <a:off x="9759553" y="5265063"/>
            <a:ext cx="597694" cy="597694"/>
          </a:xfrm>
          <a:prstGeom prst="roundRect">
            <a:avLst>
              <a:gd name="adj" fmla="val 152988"/>
            </a:avLst>
          </a:prstGeom>
          <a:solidFill>
            <a:srgbClr val="0593CF"/>
          </a:solidFill>
          <a:ln/>
        </p:spPr>
        <p:txBody>
          <a:bodyPr/>
          <a:lstStyle/>
          <a:p>
            <a:endParaRPr lang="en-US"/>
          </a:p>
        </p:txBody>
      </p:sp>
      <p:sp>
        <p:nvSpPr>
          <p:cNvPr id="20" name="Text 17"/>
          <p:cNvSpPr/>
          <p:nvPr/>
        </p:nvSpPr>
        <p:spPr>
          <a:xfrm>
            <a:off x="9938861" y="5414486"/>
            <a:ext cx="239078" cy="298847"/>
          </a:xfrm>
          <a:prstGeom prst="rect">
            <a:avLst/>
          </a:prstGeom>
          <a:noFill/>
          <a:ln/>
        </p:spPr>
        <p:txBody>
          <a:bodyPr wrap="none" lIns="0" tIns="0" rIns="0" bIns="0" rtlCol="0" anchor="t"/>
          <a:lstStyle/>
          <a:p>
            <a:pPr marL="0" indent="0" algn="l">
              <a:lnSpc>
                <a:spcPts val="3000"/>
              </a:lnSpc>
              <a:buNone/>
            </a:pPr>
            <a:r>
              <a:rPr lang="en-US" sz="1850" b="1" dirty="0">
                <a:solidFill>
                  <a:srgbClr val="FFFFFF"/>
                </a:solidFill>
                <a:latin typeface="Nunito Sans Bold" pitchFamily="34" charset="0"/>
                <a:ea typeface="Nunito Sans Bold" pitchFamily="34" charset="-122"/>
                <a:cs typeface="Nunito Sans Bold" pitchFamily="34" charset="-120"/>
              </a:rPr>
              <a:t>3</a:t>
            </a:r>
            <a:endParaRPr lang="en-US" sz="1850" dirty="0"/>
          </a:p>
        </p:txBody>
      </p:sp>
      <p:sp>
        <p:nvSpPr>
          <p:cNvPr id="21" name="Text 18"/>
          <p:cNvSpPr/>
          <p:nvPr/>
        </p:nvSpPr>
        <p:spPr>
          <a:xfrm>
            <a:off x="6405682" y="6061948"/>
            <a:ext cx="3164086" cy="311348"/>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Nunito Sans Bold" pitchFamily="34" charset="0"/>
                <a:ea typeface="Nunito Sans Bold" pitchFamily="34" charset="-122"/>
                <a:cs typeface="Nunito Sans Bold" pitchFamily="34" charset="-120"/>
              </a:rPr>
              <a:t>Language-Specific Variants</a:t>
            </a:r>
            <a:endParaRPr lang="en-US" sz="1950" dirty="0"/>
          </a:p>
        </p:txBody>
      </p:sp>
      <p:sp>
        <p:nvSpPr>
          <p:cNvPr id="22" name="Text 19"/>
          <p:cNvSpPr/>
          <p:nvPr/>
        </p:nvSpPr>
        <p:spPr>
          <a:xfrm>
            <a:off x="6405682" y="6492835"/>
            <a:ext cx="7305437" cy="637223"/>
          </a:xfrm>
          <a:prstGeom prst="rect">
            <a:avLst/>
          </a:prstGeom>
          <a:noFill/>
          <a:ln/>
        </p:spPr>
        <p:txBody>
          <a:bodyPr wrap="square" lIns="0" tIns="0" rIns="0" bIns="0" rtlCol="0" anchor="t"/>
          <a:lstStyle/>
          <a:p>
            <a:pPr marL="0" indent="0" algn="l">
              <a:lnSpc>
                <a:spcPts val="2500"/>
              </a:lnSpc>
              <a:buNone/>
            </a:pPr>
            <a:r>
              <a:rPr lang="en-US" sz="1550" dirty="0">
                <a:solidFill>
                  <a:srgbClr val="000000"/>
                </a:solidFill>
                <a:latin typeface="Inter" pitchFamily="34" charset="0"/>
                <a:ea typeface="Inter" pitchFamily="34" charset="-122"/>
                <a:cs typeface="Inter" pitchFamily="34" charset="-120"/>
              </a:rPr>
              <a:t>Many language runtimes offer slim or alpine variants (e.g., node:alpine, python:slim).</a:t>
            </a:r>
            <a:endParaRPr lang="en-US" sz="1550" dirty="0"/>
          </a:p>
        </p:txBody>
      </p:sp>
      <p:pic>
        <p:nvPicPr>
          <p:cNvPr id="23" name="Picture 22" descr="image.png"/>
          <p:cNvPicPr>
            <a:picLocks noChangeAspect="1"/>
          </p:cNvPicPr>
          <p:nvPr/>
        </p:nvPicPr>
        <p:blipFill>
          <a:blip r:embed="rId4"/>
          <a:stretch>
            <a:fillRect/>
          </a:stretch>
        </p:blipFill>
        <p:spPr>
          <a:xfrm>
            <a:off x="182880" y="182880"/>
            <a:ext cx="914400" cy="408648"/>
          </a:xfrm>
          <a:prstGeom prst="rect">
            <a:avLst/>
          </a:prstGeom>
        </p:spPr>
      </p:pic>
      <p:sp>
        <p:nvSpPr>
          <p:cNvPr id="24" name="TextBox 2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73054"/>
            <a:ext cx="9628942"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Multi-Stage Builds: The Golden Rule</a:t>
            </a:r>
            <a:endParaRPr lang="en-US" sz="4450" dirty="0"/>
          </a:p>
        </p:txBody>
      </p:sp>
      <p:sp>
        <p:nvSpPr>
          <p:cNvPr id="3" name="Text 1"/>
          <p:cNvSpPr/>
          <p:nvPr/>
        </p:nvSpPr>
        <p:spPr>
          <a:xfrm>
            <a:off x="793790" y="273546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Multi-stage builds are critical for creating small, secure, and production-ready images by separating build-time dependencies from runtime necessities.</a:t>
            </a:r>
            <a:endParaRPr lang="en-US" sz="1750" dirty="0"/>
          </a:p>
        </p:txBody>
      </p:sp>
      <p:pic>
        <p:nvPicPr>
          <p:cNvPr id="4" name="Image 0" descr="preencoded.png"/>
          <p:cNvPicPr>
            <a:picLocks noChangeAspect="1"/>
          </p:cNvPicPr>
          <p:nvPr/>
        </p:nvPicPr>
        <p:blipFill>
          <a:blip r:embed="rId3"/>
          <a:stretch>
            <a:fillRect/>
          </a:stretch>
        </p:blipFill>
        <p:spPr>
          <a:xfrm>
            <a:off x="793790" y="3716417"/>
            <a:ext cx="4347567" cy="907256"/>
          </a:xfrm>
          <a:prstGeom prst="rect">
            <a:avLst/>
          </a:prstGeom>
        </p:spPr>
      </p:pic>
      <p:sp>
        <p:nvSpPr>
          <p:cNvPr id="5" name="Text 2"/>
          <p:cNvSpPr/>
          <p:nvPr/>
        </p:nvSpPr>
        <p:spPr>
          <a:xfrm>
            <a:off x="1020604" y="485048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Build Stage</a:t>
            </a:r>
            <a:endParaRPr lang="en-US" sz="2200" dirty="0"/>
          </a:p>
        </p:txBody>
      </p:sp>
      <p:sp>
        <p:nvSpPr>
          <p:cNvPr id="6" name="Text 3"/>
          <p:cNvSpPr/>
          <p:nvPr/>
        </p:nvSpPr>
        <p:spPr>
          <a:xfrm>
            <a:off x="1020604" y="5340906"/>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Compile your application, run tests, and generate artefacts using all necessary tools.</a:t>
            </a:r>
            <a:endParaRPr lang="en-US" sz="1750" dirty="0"/>
          </a:p>
        </p:txBody>
      </p:sp>
      <p:pic>
        <p:nvPicPr>
          <p:cNvPr id="7" name="Image 1" descr="preencoded.png"/>
          <p:cNvPicPr>
            <a:picLocks noChangeAspect="1"/>
          </p:cNvPicPr>
          <p:nvPr/>
        </p:nvPicPr>
        <p:blipFill>
          <a:blip r:embed="rId4"/>
          <a:stretch>
            <a:fillRect/>
          </a:stretch>
        </p:blipFill>
        <p:spPr>
          <a:xfrm>
            <a:off x="5141357" y="3716417"/>
            <a:ext cx="4347567" cy="907256"/>
          </a:xfrm>
          <a:prstGeom prst="rect">
            <a:avLst/>
          </a:prstGeom>
        </p:spPr>
      </p:pic>
      <p:sp>
        <p:nvSpPr>
          <p:cNvPr id="8" name="Text 4"/>
          <p:cNvSpPr/>
          <p:nvPr/>
        </p:nvSpPr>
        <p:spPr>
          <a:xfrm>
            <a:off x="5368171" y="485048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Final Stage</a:t>
            </a:r>
            <a:endParaRPr lang="en-US" sz="2200" dirty="0"/>
          </a:p>
        </p:txBody>
      </p:sp>
      <p:sp>
        <p:nvSpPr>
          <p:cNvPr id="9" name="Text 5"/>
          <p:cNvSpPr/>
          <p:nvPr/>
        </p:nvSpPr>
        <p:spPr>
          <a:xfrm>
            <a:off x="5368171" y="5340906"/>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Copy only the compiled artefacts to a minimal base image, leaving build tools behind.</a:t>
            </a:r>
            <a:endParaRPr lang="en-US" sz="1750" dirty="0"/>
          </a:p>
        </p:txBody>
      </p:sp>
      <p:pic>
        <p:nvPicPr>
          <p:cNvPr id="10" name="Image 2" descr="preencoded.png"/>
          <p:cNvPicPr>
            <a:picLocks noChangeAspect="1"/>
          </p:cNvPicPr>
          <p:nvPr/>
        </p:nvPicPr>
        <p:blipFill>
          <a:blip r:embed="rId5"/>
          <a:stretch>
            <a:fillRect/>
          </a:stretch>
        </p:blipFill>
        <p:spPr>
          <a:xfrm>
            <a:off x="9488924" y="3716417"/>
            <a:ext cx="4347567" cy="907256"/>
          </a:xfrm>
          <a:prstGeom prst="rect">
            <a:avLst/>
          </a:prstGeom>
        </p:spPr>
      </p:pic>
      <p:sp>
        <p:nvSpPr>
          <p:cNvPr id="11" name="Text 6"/>
          <p:cNvSpPr/>
          <p:nvPr/>
        </p:nvSpPr>
        <p:spPr>
          <a:xfrm>
            <a:off x="9715738" y="485048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Result</a:t>
            </a:r>
            <a:endParaRPr lang="en-US" sz="2200" dirty="0"/>
          </a:p>
        </p:txBody>
      </p:sp>
      <p:sp>
        <p:nvSpPr>
          <p:cNvPr id="12" name="Text 7"/>
          <p:cNvSpPr/>
          <p:nvPr/>
        </p:nvSpPr>
        <p:spPr>
          <a:xfrm>
            <a:off x="9715738" y="5340906"/>
            <a:ext cx="3893939" cy="1088708"/>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Significantly smaller image, reduced attack surface, and faster deployments.</a:t>
            </a:r>
            <a:endParaRPr lang="en-US" sz="1750" dirty="0"/>
          </a:p>
        </p:txBody>
      </p:sp>
      <p:pic>
        <p:nvPicPr>
          <p:cNvPr id="13" name="Picture 12" descr="image.png"/>
          <p:cNvPicPr>
            <a:picLocks noChangeAspect="1"/>
          </p:cNvPicPr>
          <p:nvPr/>
        </p:nvPicPr>
        <p:blipFill>
          <a:blip r:embed="rId6"/>
          <a:stretch>
            <a:fillRect/>
          </a:stretch>
        </p:blipFill>
        <p:spPr>
          <a:xfrm>
            <a:off x="182880" y="182880"/>
            <a:ext cx="914400" cy="408648"/>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Processed by PPT Studio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3787" y="859333"/>
            <a:ext cx="7596426" cy="1381601"/>
          </a:xfrm>
          <a:prstGeom prst="rect">
            <a:avLst/>
          </a:prstGeom>
          <a:noFill/>
          <a:ln/>
        </p:spPr>
        <p:txBody>
          <a:bodyPr wrap="square" lIns="0" tIns="0" rIns="0" bIns="0" rtlCol="0" anchor="t"/>
          <a:lstStyle/>
          <a:p>
            <a:pPr marL="0" indent="0" algn="l">
              <a:lnSpc>
                <a:spcPts val="5400"/>
              </a:lnSpc>
              <a:buNone/>
            </a:pPr>
            <a:r>
              <a:rPr lang="en-US" sz="3600" b="1" dirty="0">
                <a:solidFill>
                  <a:srgbClr val="000000"/>
                </a:solidFill>
                <a:latin typeface="Nunito Sans Bold" pitchFamily="34" charset="0"/>
                <a:ea typeface="Nunito Sans Bold" pitchFamily="34" charset="-122"/>
                <a:cs typeface="Nunito Sans Bold" pitchFamily="34" charset="-120"/>
              </a:rPr>
              <a:t>Optimise with .dockerignore &amp; Layer Minimisation</a:t>
            </a:r>
            <a:endParaRPr lang="en-US" sz="3600" dirty="0"/>
          </a:p>
        </p:txBody>
      </p:sp>
      <p:sp>
        <p:nvSpPr>
          <p:cNvPr id="4" name="Text 1"/>
          <p:cNvSpPr/>
          <p:nvPr/>
        </p:nvSpPr>
        <p:spPr>
          <a:xfrm>
            <a:off x="773787" y="2323148"/>
            <a:ext cx="7596426" cy="707469"/>
          </a:xfrm>
          <a:prstGeom prst="rect">
            <a:avLst/>
          </a:prstGeom>
          <a:noFill/>
          <a:ln/>
        </p:spPr>
        <p:txBody>
          <a:bodyPr wrap="square" lIns="0" tIns="0" rIns="0" bIns="0" rtlCol="0" anchor="t"/>
          <a:lstStyle/>
          <a:p>
            <a:pPr marL="0" indent="0" algn="l">
              <a:lnSpc>
                <a:spcPts val="2750"/>
              </a:lnSpc>
              <a:buNone/>
            </a:pPr>
            <a:r>
              <a:rPr lang="en-US" sz="1700" dirty="0">
                <a:solidFill>
                  <a:srgbClr val="000000"/>
                </a:solidFill>
                <a:latin typeface="Inter" pitchFamily="34" charset="0"/>
                <a:ea typeface="Inter" pitchFamily="34" charset="-122"/>
                <a:cs typeface="Inter" pitchFamily="34" charset="-120"/>
              </a:rPr>
              <a:t>These two practices work hand-in-hand to ensure your Docker images are as lean and performant as possible.</a:t>
            </a:r>
            <a:endParaRPr lang="en-US" sz="1700" dirty="0"/>
          </a:p>
        </p:txBody>
      </p:sp>
      <p:sp>
        <p:nvSpPr>
          <p:cNvPr id="5" name="Text 2"/>
          <p:cNvSpPr/>
          <p:nvPr/>
        </p:nvSpPr>
        <p:spPr>
          <a:xfrm>
            <a:off x="773787" y="3500318"/>
            <a:ext cx="3528536" cy="828913"/>
          </a:xfrm>
          <a:prstGeom prst="rect">
            <a:avLst/>
          </a:prstGeom>
          <a:noFill/>
          <a:ln/>
        </p:spPr>
        <p:txBody>
          <a:bodyPr wrap="square" lIns="0" tIns="0" rIns="0" bIns="0" rtlCol="0" anchor="t"/>
          <a:lstStyle/>
          <a:p>
            <a:pPr marL="0" indent="0" algn="l">
              <a:lnSpc>
                <a:spcPts val="3250"/>
              </a:lnSpc>
              <a:buNone/>
            </a:pPr>
            <a:r>
              <a:rPr lang="en-US" sz="2600" b="1" dirty="0">
                <a:solidFill>
                  <a:srgbClr val="000000"/>
                </a:solidFill>
                <a:latin typeface="Nunito Sans Bold" pitchFamily="34" charset="0"/>
                <a:ea typeface="Nunito Sans Bold" pitchFamily="34" charset="-122"/>
                <a:cs typeface="Nunito Sans Bold" pitchFamily="34" charset="-120"/>
              </a:rPr>
              <a:t>Leverage .dockerignore</a:t>
            </a:r>
            <a:endParaRPr lang="en-US" sz="2600" dirty="0"/>
          </a:p>
        </p:txBody>
      </p:sp>
      <p:sp>
        <p:nvSpPr>
          <p:cNvPr id="6" name="Text 3"/>
          <p:cNvSpPr/>
          <p:nvPr/>
        </p:nvSpPr>
        <p:spPr>
          <a:xfrm>
            <a:off x="773787" y="4550212"/>
            <a:ext cx="3528536" cy="106882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Exclude development files (e.g., </a:t>
            </a:r>
            <a:r>
              <a:rPr lang="en-US" sz="1700" dirty="0">
                <a:solidFill>
                  <a:srgbClr val="000000"/>
                </a:solidFill>
                <a:highlight>
                  <a:srgbClr val="F2F2F2"/>
                </a:highlight>
                <a:latin typeface="Consolas" pitchFamily="34" charset="0"/>
                <a:ea typeface="Consolas" pitchFamily="34" charset="-122"/>
                <a:cs typeface="Consolas" pitchFamily="34" charset="-120"/>
              </a:rPr>
              <a:t>.git</a:t>
            </a:r>
            <a:r>
              <a:rPr lang="en-US" sz="1700" dirty="0">
                <a:solidFill>
                  <a:srgbClr val="000000"/>
                </a:solidFill>
                <a:latin typeface="Inter" pitchFamily="34" charset="0"/>
                <a:ea typeface="Inter" pitchFamily="34" charset="-122"/>
                <a:cs typeface="Inter" pitchFamily="34" charset="-120"/>
              </a:rPr>
              <a:t>, </a:t>
            </a:r>
            <a:r>
              <a:rPr lang="en-US" sz="1700" dirty="0">
                <a:solidFill>
                  <a:srgbClr val="000000"/>
                </a:solidFill>
                <a:highlight>
                  <a:srgbClr val="F2F2F2"/>
                </a:highlight>
                <a:latin typeface="Consolas" pitchFamily="34" charset="0"/>
                <a:ea typeface="Consolas" pitchFamily="34" charset="-122"/>
                <a:cs typeface="Consolas" pitchFamily="34" charset="-120"/>
              </a:rPr>
              <a:t>node_modules</a:t>
            </a:r>
            <a:r>
              <a:rPr lang="en-US" sz="1700" dirty="0">
                <a:solidFill>
                  <a:srgbClr val="000000"/>
                </a:solidFill>
                <a:latin typeface="Inter" pitchFamily="34" charset="0"/>
                <a:ea typeface="Inter" pitchFamily="34" charset="-122"/>
                <a:cs typeface="Inter" pitchFamily="34" charset="-120"/>
              </a:rPr>
              <a:t>, local temp files).</a:t>
            </a:r>
            <a:endParaRPr lang="en-US" sz="1700" dirty="0"/>
          </a:p>
        </p:txBody>
      </p:sp>
      <p:sp>
        <p:nvSpPr>
          <p:cNvPr id="7" name="Text 4"/>
          <p:cNvSpPr/>
          <p:nvPr/>
        </p:nvSpPr>
        <p:spPr>
          <a:xfrm>
            <a:off x="773787" y="5696307"/>
            <a:ext cx="3528536" cy="70746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Speeds up build context transfer.</a:t>
            </a:r>
            <a:endParaRPr lang="en-US" sz="1700" dirty="0"/>
          </a:p>
        </p:txBody>
      </p:sp>
      <p:sp>
        <p:nvSpPr>
          <p:cNvPr id="8" name="Text 5"/>
          <p:cNvSpPr/>
          <p:nvPr/>
        </p:nvSpPr>
        <p:spPr>
          <a:xfrm>
            <a:off x="773787" y="6481048"/>
            <a:ext cx="3528536" cy="106120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Prevents sensitive or unnecessary files from being added.</a:t>
            </a:r>
            <a:endParaRPr lang="en-US" sz="1700" dirty="0"/>
          </a:p>
        </p:txBody>
      </p:sp>
      <p:sp>
        <p:nvSpPr>
          <p:cNvPr id="9" name="Text 6"/>
          <p:cNvSpPr/>
          <p:nvPr/>
        </p:nvSpPr>
        <p:spPr>
          <a:xfrm>
            <a:off x="4849297" y="3500318"/>
            <a:ext cx="3316367" cy="414457"/>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Nunito Sans Bold" pitchFamily="34" charset="0"/>
                <a:ea typeface="Nunito Sans Bold" pitchFamily="34" charset="-122"/>
                <a:cs typeface="Nunito Sans Bold" pitchFamily="34" charset="-120"/>
              </a:rPr>
              <a:t>Minimise Layers</a:t>
            </a:r>
            <a:endParaRPr lang="en-US" sz="2600" dirty="0"/>
          </a:p>
        </p:txBody>
      </p:sp>
      <p:sp>
        <p:nvSpPr>
          <p:cNvPr id="10" name="Text 7"/>
          <p:cNvSpPr/>
          <p:nvPr/>
        </p:nvSpPr>
        <p:spPr>
          <a:xfrm>
            <a:off x="4849297" y="4135755"/>
            <a:ext cx="3528536" cy="722709"/>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Combine related </a:t>
            </a:r>
            <a:r>
              <a:rPr lang="en-US" sz="1700" dirty="0">
                <a:solidFill>
                  <a:srgbClr val="000000"/>
                </a:solidFill>
                <a:highlight>
                  <a:srgbClr val="F2F2F2"/>
                </a:highlight>
                <a:latin typeface="Consolas" pitchFamily="34" charset="0"/>
                <a:ea typeface="Consolas" pitchFamily="34" charset="-122"/>
                <a:cs typeface="Consolas" pitchFamily="34" charset="-120"/>
              </a:rPr>
              <a:t>RUN</a:t>
            </a:r>
            <a:r>
              <a:rPr lang="en-US" sz="1700" dirty="0">
                <a:solidFill>
                  <a:srgbClr val="000000"/>
                </a:solidFill>
                <a:latin typeface="Inter" pitchFamily="34" charset="0"/>
                <a:ea typeface="Inter" pitchFamily="34" charset="-122"/>
                <a:cs typeface="Inter" pitchFamily="34" charset="-120"/>
              </a:rPr>
              <a:t> instructions using </a:t>
            </a:r>
            <a:r>
              <a:rPr lang="en-US" sz="1700" dirty="0">
                <a:solidFill>
                  <a:srgbClr val="000000"/>
                </a:solidFill>
                <a:highlight>
                  <a:srgbClr val="F2F2F2"/>
                </a:highlight>
                <a:latin typeface="Consolas" pitchFamily="34" charset="0"/>
                <a:ea typeface="Consolas" pitchFamily="34" charset="-122"/>
                <a:cs typeface="Consolas" pitchFamily="34" charset="-120"/>
              </a:rPr>
              <a:t>&amp;&amp;</a:t>
            </a:r>
            <a:r>
              <a:rPr lang="en-US" sz="1700" dirty="0">
                <a:solidFill>
                  <a:srgbClr val="000000"/>
                </a:solidFill>
                <a:latin typeface="Inter" pitchFamily="34" charset="0"/>
                <a:ea typeface="Inter" pitchFamily="34" charset="-122"/>
                <a:cs typeface="Inter" pitchFamily="34" charset="-120"/>
              </a:rPr>
              <a:t>.</a:t>
            </a:r>
            <a:endParaRPr lang="en-US" sz="1700" dirty="0"/>
          </a:p>
        </p:txBody>
      </p:sp>
      <p:sp>
        <p:nvSpPr>
          <p:cNvPr id="11" name="Text 8"/>
          <p:cNvSpPr/>
          <p:nvPr/>
        </p:nvSpPr>
        <p:spPr>
          <a:xfrm>
            <a:off x="4849297" y="4935736"/>
            <a:ext cx="3528536" cy="106882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Each </a:t>
            </a:r>
            <a:r>
              <a:rPr lang="en-US" sz="1700" dirty="0">
                <a:solidFill>
                  <a:srgbClr val="000000"/>
                </a:solidFill>
                <a:highlight>
                  <a:srgbClr val="F2F2F2"/>
                </a:highlight>
                <a:latin typeface="Consolas" pitchFamily="34" charset="0"/>
                <a:ea typeface="Consolas" pitchFamily="34" charset="-122"/>
                <a:cs typeface="Consolas" pitchFamily="34" charset="-120"/>
              </a:rPr>
              <a:t>RUN</a:t>
            </a:r>
            <a:r>
              <a:rPr lang="en-US" sz="1700" dirty="0">
                <a:solidFill>
                  <a:srgbClr val="000000"/>
                </a:solidFill>
                <a:latin typeface="Inter" pitchFamily="34" charset="0"/>
                <a:ea typeface="Inter" pitchFamily="34" charset="-122"/>
                <a:cs typeface="Inter" pitchFamily="34" charset="-120"/>
              </a:rPr>
              <a:t>, </a:t>
            </a:r>
            <a:r>
              <a:rPr lang="en-US" sz="1700" dirty="0">
                <a:solidFill>
                  <a:srgbClr val="000000"/>
                </a:solidFill>
                <a:highlight>
                  <a:srgbClr val="F2F2F2"/>
                </a:highlight>
                <a:latin typeface="Consolas" pitchFamily="34" charset="0"/>
                <a:ea typeface="Consolas" pitchFamily="34" charset="-122"/>
                <a:cs typeface="Consolas" pitchFamily="34" charset="-120"/>
              </a:rPr>
              <a:t>COPY</a:t>
            </a:r>
            <a:r>
              <a:rPr lang="en-US" sz="1700" dirty="0">
                <a:solidFill>
                  <a:srgbClr val="000000"/>
                </a:solidFill>
                <a:latin typeface="Inter" pitchFamily="34" charset="0"/>
                <a:ea typeface="Inter" pitchFamily="34" charset="-122"/>
                <a:cs typeface="Inter" pitchFamily="34" charset="-120"/>
              </a:rPr>
              <a:t>, </a:t>
            </a:r>
            <a:r>
              <a:rPr lang="en-US" sz="1700" dirty="0">
                <a:solidFill>
                  <a:srgbClr val="000000"/>
                </a:solidFill>
                <a:highlight>
                  <a:srgbClr val="F2F2F2"/>
                </a:highlight>
                <a:latin typeface="Consolas" pitchFamily="34" charset="0"/>
                <a:ea typeface="Consolas" pitchFamily="34" charset="-122"/>
                <a:cs typeface="Consolas" pitchFamily="34" charset="-120"/>
              </a:rPr>
              <a:t>FROM</a:t>
            </a:r>
            <a:r>
              <a:rPr lang="en-US" sz="1700" dirty="0">
                <a:solidFill>
                  <a:srgbClr val="000000"/>
                </a:solidFill>
                <a:latin typeface="Inter" pitchFamily="34" charset="0"/>
                <a:ea typeface="Inter" pitchFamily="34" charset="-122"/>
                <a:cs typeface="Inter" pitchFamily="34" charset="-120"/>
              </a:rPr>
              <a:t> command creates a new layer.</a:t>
            </a:r>
            <a:endParaRPr lang="en-US" sz="1700" dirty="0"/>
          </a:p>
        </p:txBody>
      </p:sp>
      <p:sp>
        <p:nvSpPr>
          <p:cNvPr id="12" name="Text 9"/>
          <p:cNvSpPr/>
          <p:nvPr/>
        </p:nvSpPr>
        <p:spPr>
          <a:xfrm>
            <a:off x="4849297" y="6081832"/>
            <a:ext cx="3528536" cy="106120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000000"/>
                </a:solidFill>
                <a:latin typeface="Inter" pitchFamily="34" charset="0"/>
                <a:ea typeface="Inter" pitchFamily="34" charset="-122"/>
                <a:cs typeface="Inter" pitchFamily="34" charset="-120"/>
              </a:rPr>
              <a:t>Fewer layers result in smaller images and better cache utilisation.</a:t>
            </a:r>
            <a:endParaRPr lang="en-US" sz="1700" dirty="0"/>
          </a:p>
        </p:txBody>
      </p:sp>
      <p:pic>
        <p:nvPicPr>
          <p:cNvPr id="13" name="Picture 12" descr="image.png"/>
          <p:cNvPicPr>
            <a:picLocks noChangeAspect="1"/>
          </p:cNvPicPr>
          <p:nvPr/>
        </p:nvPicPr>
        <p:blipFill>
          <a:blip r:embed="rId4"/>
          <a:stretch>
            <a:fillRect/>
          </a:stretch>
        </p:blipFill>
        <p:spPr>
          <a:xfrm>
            <a:off x="182880" y="182880"/>
            <a:ext cx="914400" cy="408648"/>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33801"/>
            <a:ext cx="9767292"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Dependency Management &amp; Cleanup</a:t>
            </a:r>
            <a:endParaRPr lang="en-US" sz="4450" dirty="0"/>
          </a:p>
        </p:txBody>
      </p:sp>
      <p:sp>
        <p:nvSpPr>
          <p:cNvPr id="3" name="Text 1"/>
          <p:cNvSpPr/>
          <p:nvPr/>
        </p:nvSpPr>
        <p:spPr>
          <a:xfrm>
            <a:off x="793790" y="299620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Consistent and clean images rely on disciplined dependency management and thorough post-installation cleanup.</a:t>
            </a:r>
            <a:endParaRPr lang="en-US" sz="1750" dirty="0"/>
          </a:p>
        </p:txBody>
      </p:sp>
      <p:sp>
        <p:nvSpPr>
          <p:cNvPr id="4" name="Shape 2"/>
          <p:cNvSpPr/>
          <p:nvPr/>
        </p:nvSpPr>
        <p:spPr>
          <a:xfrm>
            <a:off x="793790" y="3614261"/>
            <a:ext cx="13042821" cy="2781419"/>
          </a:xfrm>
          <a:prstGeom prst="roundRect">
            <a:avLst>
              <a:gd name="adj" fmla="val 3425"/>
            </a:avLst>
          </a:prstGeom>
          <a:solidFill>
            <a:srgbClr val="CDEFFE"/>
          </a:solidFill>
          <a:ln w="7620">
            <a:solidFill>
              <a:srgbClr val="B3D5E4"/>
            </a:solidFill>
            <a:prstDash val="solid"/>
          </a:ln>
        </p:spPr>
        <p:txBody>
          <a:bodyPr/>
          <a:lstStyle/>
          <a:p>
            <a:endParaRPr lang="en-US"/>
          </a:p>
        </p:txBody>
      </p:sp>
      <p:sp>
        <p:nvSpPr>
          <p:cNvPr id="5" name="Shape 3"/>
          <p:cNvSpPr/>
          <p:nvPr/>
        </p:nvSpPr>
        <p:spPr>
          <a:xfrm>
            <a:off x="801410" y="3621881"/>
            <a:ext cx="4342448" cy="2766179"/>
          </a:xfrm>
          <a:prstGeom prst="roundRect">
            <a:avLst>
              <a:gd name="adj" fmla="val 3444"/>
            </a:avLst>
          </a:prstGeom>
          <a:solidFill>
            <a:srgbClr val="CDEFFE"/>
          </a:solidFill>
          <a:ln/>
        </p:spPr>
        <p:txBody>
          <a:bodyPr/>
          <a:lstStyle/>
          <a:p>
            <a:endParaRPr lang="en-US"/>
          </a:p>
        </p:txBody>
      </p:sp>
      <p:sp>
        <p:nvSpPr>
          <p:cNvPr id="6" name="Text 4"/>
          <p:cNvSpPr/>
          <p:nvPr/>
        </p:nvSpPr>
        <p:spPr>
          <a:xfrm>
            <a:off x="1028224" y="3848695"/>
            <a:ext cx="3334464"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Pin Dependency Versions</a:t>
            </a:r>
            <a:endParaRPr lang="en-US" sz="2200" dirty="0"/>
          </a:p>
        </p:txBody>
      </p:sp>
      <p:sp>
        <p:nvSpPr>
          <p:cNvPr id="7" name="Text 5"/>
          <p:cNvSpPr/>
          <p:nvPr/>
        </p:nvSpPr>
        <p:spPr>
          <a:xfrm>
            <a:off x="1028224" y="4339114"/>
            <a:ext cx="3888819"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Always specify exact versions for packages and dependencies. This ensures reproducible builds across all environments.</a:t>
            </a:r>
            <a:endParaRPr lang="en-US" sz="1750" dirty="0"/>
          </a:p>
        </p:txBody>
      </p:sp>
      <p:sp>
        <p:nvSpPr>
          <p:cNvPr id="8" name="Shape 6"/>
          <p:cNvSpPr/>
          <p:nvPr/>
        </p:nvSpPr>
        <p:spPr>
          <a:xfrm>
            <a:off x="5143857" y="3621881"/>
            <a:ext cx="4342567" cy="2766179"/>
          </a:xfrm>
          <a:prstGeom prst="rect">
            <a:avLst/>
          </a:prstGeom>
          <a:solidFill>
            <a:srgbClr val="CDEFFE"/>
          </a:solidFill>
          <a:ln/>
        </p:spPr>
        <p:txBody>
          <a:bodyPr/>
          <a:lstStyle/>
          <a:p>
            <a:endParaRPr lang="en-US"/>
          </a:p>
        </p:txBody>
      </p:sp>
      <p:sp>
        <p:nvSpPr>
          <p:cNvPr id="9" name="Shape 7"/>
          <p:cNvSpPr/>
          <p:nvPr/>
        </p:nvSpPr>
        <p:spPr>
          <a:xfrm>
            <a:off x="5143857" y="3621881"/>
            <a:ext cx="30480" cy="2766179"/>
          </a:xfrm>
          <a:prstGeom prst="roundRect">
            <a:avLst>
              <a:gd name="adj" fmla="val 312558"/>
            </a:avLst>
          </a:prstGeom>
          <a:solidFill>
            <a:srgbClr val="B3D5E4"/>
          </a:solidFill>
          <a:ln/>
        </p:spPr>
        <p:txBody>
          <a:bodyPr/>
          <a:lstStyle/>
          <a:p>
            <a:endParaRPr lang="en-US"/>
          </a:p>
        </p:txBody>
      </p:sp>
      <p:sp>
        <p:nvSpPr>
          <p:cNvPr id="10" name="Text 8"/>
          <p:cNvSpPr/>
          <p:nvPr/>
        </p:nvSpPr>
        <p:spPr>
          <a:xfrm>
            <a:off x="5370671" y="3848695"/>
            <a:ext cx="3531632"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Clean Up After Installation</a:t>
            </a:r>
            <a:endParaRPr lang="en-US" sz="2200" dirty="0"/>
          </a:p>
        </p:txBody>
      </p:sp>
      <p:sp>
        <p:nvSpPr>
          <p:cNvPr id="11" name="Text 9"/>
          <p:cNvSpPr/>
          <p:nvPr/>
        </p:nvSpPr>
        <p:spPr>
          <a:xfrm>
            <a:off x="5370671" y="4339114"/>
            <a:ext cx="3888938" cy="1822132"/>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Immediately remove package caches, temporary files, and build artefacts within the same </a:t>
            </a:r>
            <a:r>
              <a:rPr lang="en-US" sz="1750" dirty="0">
                <a:solidFill>
                  <a:srgbClr val="000000"/>
                </a:solidFill>
                <a:highlight>
                  <a:srgbClr val="F2F2F2"/>
                </a:highlight>
                <a:latin typeface="Consolas" pitchFamily="34" charset="0"/>
                <a:ea typeface="Consolas" pitchFamily="34" charset="-122"/>
                <a:cs typeface="Consolas" pitchFamily="34" charset="-120"/>
              </a:rPr>
              <a:t>RUN</a:t>
            </a:r>
            <a:r>
              <a:rPr lang="en-US" sz="1750" dirty="0">
                <a:solidFill>
                  <a:srgbClr val="000000"/>
                </a:solidFill>
                <a:latin typeface="Inter" pitchFamily="34" charset="0"/>
                <a:ea typeface="Inter" pitchFamily="34" charset="-122"/>
                <a:cs typeface="Inter" pitchFamily="34" charset="-120"/>
              </a:rPr>
              <a:t> instruction to prevent creating unnecessary layers.</a:t>
            </a:r>
            <a:endParaRPr lang="en-US" sz="1750" dirty="0"/>
          </a:p>
        </p:txBody>
      </p:sp>
      <p:sp>
        <p:nvSpPr>
          <p:cNvPr id="12" name="Shape 10"/>
          <p:cNvSpPr/>
          <p:nvPr/>
        </p:nvSpPr>
        <p:spPr>
          <a:xfrm>
            <a:off x="9486424" y="3621881"/>
            <a:ext cx="4342567" cy="2766179"/>
          </a:xfrm>
          <a:prstGeom prst="rect">
            <a:avLst/>
          </a:prstGeom>
          <a:solidFill>
            <a:srgbClr val="CDEFFE"/>
          </a:solidFill>
          <a:ln/>
        </p:spPr>
        <p:txBody>
          <a:bodyPr/>
          <a:lstStyle/>
          <a:p>
            <a:endParaRPr lang="en-US"/>
          </a:p>
        </p:txBody>
      </p:sp>
      <p:sp>
        <p:nvSpPr>
          <p:cNvPr id="13" name="Shape 11"/>
          <p:cNvSpPr/>
          <p:nvPr/>
        </p:nvSpPr>
        <p:spPr>
          <a:xfrm>
            <a:off x="9486424" y="3621881"/>
            <a:ext cx="30480" cy="2766179"/>
          </a:xfrm>
          <a:prstGeom prst="roundRect">
            <a:avLst>
              <a:gd name="adj" fmla="val 312558"/>
            </a:avLst>
          </a:prstGeom>
          <a:solidFill>
            <a:srgbClr val="B3D5E4"/>
          </a:solidFill>
          <a:ln/>
        </p:spPr>
        <p:txBody>
          <a:bodyPr/>
          <a:lstStyle/>
          <a:p>
            <a:endParaRPr lang="en-US"/>
          </a:p>
        </p:txBody>
      </p:sp>
      <p:sp>
        <p:nvSpPr>
          <p:cNvPr id="14" name="Text 12"/>
          <p:cNvSpPr/>
          <p:nvPr/>
        </p:nvSpPr>
        <p:spPr>
          <a:xfrm>
            <a:off x="9713238" y="3848695"/>
            <a:ext cx="3294459"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Avoid Unnecessary Tools</a:t>
            </a:r>
            <a:endParaRPr lang="en-US" sz="2200" dirty="0"/>
          </a:p>
        </p:txBody>
      </p:sp>
      <p:sp>
        <p:nvSpPr>
          <p:cNvPr id="15" name="Text 13"/>
          <p:cNvSpPr/>
          <p:nvPr/>
        </p:nvSpPr>
        <p:spPr>
          <a:xfrm>
            <a:off x="9713238" y="4339114"/>
            <a:ext cx="3888938" cy="1451610"/>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Only install what's absolutely required for the application's runtime. Use multi-stage builds to separate build-time tools.</a:t>
            </a:r>
            <a:endParaRPr lang="en-US" sz="1750" dirty="0"/>
          </a:p>
        </p:txBody>
      </p:sp>
      <p:pic>
        <p:nvPicPr>
          <p:cNvPr id="16" name="Picture 15" descr="image.png"/>
          <p:cNvPicPr>
            <a:picLocks noChangeAspect="1"/>
          </p:cNvPicPr>
          <p:nvPr/>
        </p:nvPicPr>
        <p:blipFill>
          <a:blip r:embed="rId3"/>
          <a:stretch>
            <a:fillRect/>
          </a:stretch>
        </p:blipFill>
        <p:spPr>
          <a:xfrm>
            <a:off x="182880" y="182880"/>
            <a:ext cx="914400" cy="408648"/>
          </a:xfrm>
          <a:prstGeom prst="rect">
            <a:avLst/>
          </a:prstGeom>
        </p:spPr>
      </p:pic>
      <p:sp>
        <p:nvSpPr>
          <p:cNvPr id="17" name="TextBox 16"/>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Processed by PPT Studio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593CF">
              <a:alpha val="80000"/>
            </a:srgbClr>
          </a:solidFill>
          <a:ln/>
        </p:spPr>
        <p:txBody>
          <a:bodyPr/>
          <a:lstStyle/>
          <a:p>
            <a:endParaRPr lang="en-US"/>
          </a:p>
        </p:txBody>
      </p:sp>
      <p:sp>
        <p:nvSpPr>
          <p:cNvPr id="4" name="Text 1"/>
          <p:cNvSpPr/>
          <p:nvPr/>
        </p:nvSpPr>
        <p:spPr>
          <a:xfrm>
            <a:off x="3023711" y="3363516"/>
            <a:ext cx="8582978" cy="708779"/>
          </a:xfrm>
          <a:prstGeom prst="rect">
            <a:avLst/>
          </a:prstGeom>
          <a:noFill/>
          <a:ln/>
        </p:spPr>
        <p:txBody>
          <a:bodyPr wrap="none" lIns="0" tIns="0" rIns="0" bIns="0" rtlCol="0" anchor="t"/>
          <a:lstStyle/>
          <a:p>
            <a:pPr marL="0" indent="0" algn="ctr">
              <a:lnSpc>
                <a:spcPts val="5550"/>
              </a:lnSpc>
              <a:buNone/>
            </a:pPr>
            <a:r>
              <a:rPr lang="en-US" sz="4450" b="1" dirty="0">
                <a:solidFill>
                  <a:srgbClr val="FFFFFF"/>
                </a:solidFill>
                <a:latin typeface="Nunito Sans Bold" pitchFamily="34" charset="0"/>
                <a:ea typeface="Nunito Sans Bold" pitchFamily="34" charset="-122"/>
                <a:cs typeface="Nunito Sans Bold" pitchFamily="34" charset="-120"/>
              </a:rPr>
              <a:t>Security First: Beyond the Basics</a:t>
            </a:r>
            <a:endParaRPr lang="en-US" sz="4450" dirty="0"/>
          </a:p>
        </p:txBody>
      </p:sp>
      <p:sp>
        <p:nvSpPr>
          <p:cNvPr id="5" name="Text 2"/>
          <p:cNvSpPr/>
          <p:nvPr/>
        </p:nvSpPr>
        <p:spPr>
          <a:xfrm>
            <a:off x="793790" y="4412456"/>
            <a:ext cx="13042821" cy="453509"/>
          </a:xfrm>
          <a:prstGeom prst="rect">
            <a:avLst/>
          </a:prstGeom>
          <a:noFill/>
          <a:ln/>
        </p:spPr>
        <p:txBody>
          <a:bodyPr wrap="none" lIns="0" tIns="0" rIns="0" bIns="0" rtlCol="0" anchor="t"/>
          <a:lstStyle/>
          <a:p>
            <a:pPr marL="0" indent="0" algn="ctr">
              <a:lnSpc>
                <a:spcPts val="3550"/>
              </a:lnSpc>
              <a:buNone/>
            </a:pPr>
            <a:r>
              <a:rPr lang="en-US" sz="2200" dirty="0">
                <a:solidFill>
                  <a:srgbClr val="000000"/>
                </a:solidFill>
                <a:latin typeface="Inter" pitchFamily="34" charset="0"/>
                <a:ea typeface="Inter" pitchFamily="34" charset="-122"/>
                <a:cs typeface="Inter" pitchFamily="34" charset="-120"/>
              </a:rPr>
              <a:t>Building secure images isn't just about reducing size; it's about minimising risk.</a:t>
            </a:r>
            <a:endParaRPr lang="en-US" sz="2200" dirty="0"/>
          </a:p>
        </p:txBody>
      </p:sp>
      <p:pic>
        <p:nvPicPr>
          <p:cNvPr id="6" name="Picture 5" descr="image.png"/>
          <p:cNvPicPr>
            <a:picLocks noChangeAspect="1"/>
          </p:cNvPicPr>
          <p:nvPr/>
        </p:nvPicPr>
        <p:blipFill>
          <a:blip r:embed="rId4"/>
          <a:stretch>
            <a:fillRect/>
          </a:stretch>
        </p:blipFill>
        <p:spPr>
          <a:xfrm>
            <a:off x="182880" y="182880"/>
            <a:ext cx="914400" cy="408648"/>
          </a:xfrm>
          <a:prstGeom prst="rect">
            <a:avLst/>
          </a:prstGeom>
        </p:spPr>
      </p:pic>
      <p:sp>
        <p:nvSpPr>
          <p:cNvPr id="7" name="TextBox 6"/>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11580"/>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Enhanced Security: User and Command Best Practices</a:t>
            </a:r>
            <a:endParaRPr lang="en-US" sz="4450" dirty="0"/>
          </a:p>
        </p:txBody>
      </p:sp>
      <p:sp>
        <p:nvSpPr>
          <p:cNvPr id="3" name="Text 1"/>
          <p:cNvSpPr/>
          <p:nvPr/>
        </p:nvSpPr>
        <p:spPr>
          <a:xfrm>
            <a:off x="793790" y="3082766"/>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Protecting your containers from potential exploits requires careful attention to user permissions and command usage within the Dockerfile.</a:t>
            </a:r>
            <a:endParaRPr lang="en-US" sz="1750" dirty="0"/>
          </a:p>
        </p:txBody>
      </p:sp>
      <p:sp>
        <p:nvSpPr>
          <p:cNvPr id="4" name="Text 2"/>
          <p:cNvSpPr/>
          <p:nvPr/>
        </p:nvSpPr>
        <p:spPr>
          <a:xfrm>
            <a:off x="793790" y="4290536"/>
            <a:ext cx="3538418"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unito Sans Bold" pitchFamily="34" charset="0"/>
                <a:ea typeface="Nunito Sans Bold" pitchFamily="34" charset="-122"/>
                <a:cs typeface="Nunito Sans Bold" pitchFamily="34" charset="-120"/>
              </a:rPr>
              <a:t>Run as Non-Root User</a:t>
            </a:r>
            <a:endParaRPr lang="en-US" sz="2650" dirty="0"/>
          </a:p>
        </p:txBody>
      </p:sp>
      <p:sp>
        <p:nvSpPr>
          <p:cNvPr id="5" name="Text 3"/>
          <p:cNvSpPr/>
          <p:nvPr/>
        </p:nvSpPr>
        <p:spPr>
          <a:xfrm>
            <a:off x="793790" y="4942642"/>
            <a:ext cx="6244709" cy="73342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Always switch to a non-root user using the </a:t>
            </a:r>
            <a:r>
              <a:rPr lang="en-US" sz="1750" dirty="0">
                <a:solidFill>
                  <a:srgbClr val="000000"/>
                </a:solidFill>
                <a:highlight>
                  <a:srgbClr val="F2F2F2"/>
                </a:highlight>
                <a:latin typeface="Consolas" pitchFamily="34" charset="0"/>
                <a:ea typeface="Consolas" pitchFamily="34" charset="-122"/>
                <a:cs typeface="Consolas" pitchFamily="34" charset="-120"/>
              </a:rPr>
              <a:t>USER</a:t>
            </a:r>
            <a:r>
              <a:rPr lang="en-US" sz="1750" dirty="0">
                <a:solidFill>
                  <a:srgbClr val="000000"/>
                </a:solidFill>
                <a:latin typeface="Inter" pitchFamily="34" charset="0"/>
                <a:ea typeface="Inter" pitchFamily="34" charset="-122"/>
                <a:cs typeface="Inter" pitchFamily="34" charset="-120"/>
              </a:rPr>
              <a:t> directive.</a:t>
            </a:r>
            <a:endParaRPr lang="en-US" sz="1750" dirty="0"/>
          </a:p>
        </p:txBody>
      </p:sp>
      <p:sp>
        <p:nvSpPr>
          <p:cNvPr id="6" name="Text 4"/>
          <p:cNvSpPr/>
          <p:nvPr/>
        </p:nvSpPr>
        <p:spPr>
          <a:xfrm>
            <a:off x="793790" y="575536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Limits potential damage if a container is compromised.</a:t>
            </a:r>
            <a:endParaRPr lang="en-US" sz="1750" dirty="0"/>
          </a:p>
        </p:txBody>
      </p:sp>
      <p:sp>
        <p:nvSpPr>
          <p:cNvPr id="7" name="Text 5"/>
          <p:cNvSpPr/>
          <p:nvPr/>
        </p:nvSpPr>
        <p:spPr>
          <a:xfrm>
            <a:off x="793790" y="6197560"/>
            <a:ext cx="6244709" cy="74104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Example: </a:t>
            </a:r>
            <a:r>
              <a:rPr lang="en-US" sz="1750" dirty="0">
                <a:solidFill>
                  <a:srgbClr val="000000"/>
                </a:solidFill>
                <a:highlight>
                  <a:srgbClr val="F2F2F2"/>
                </a:highlight>
                <a:latin typeface="Consolas" pitchFamily="34" charset="0"/>
                <a:ea typeface="Consolas" pitchFamily="34" charset="-122"/>
                <a:cs typeface="Consolas" pitchFamily="34" charset="-120"/>
              </a:rPr>
              <a:t>RUN adduser --system appuser</a:t>
            </a:r>
            <a:r>
              <a:rPr lang="en-US" sz="1750" dirty="0">
                <a:solidFill>
                  <a:srgbClr val="000000"/>
                </a:solidFill>
                <a:latin typeface="Inter" pitchFamily="34" charset="0"/>
                <a:ea typeface="Inter" pitchFamily="34" charset="-122"/>
                <a:cs typeface="Inter" pitchFamily="34" charset="-120"/>
              </a:rPr>
              <a:t>, then </a:t>
            </a:r>
            <a:r>
              <a:rPr lang="en-US" sz="1750" dirty="0">
                <a:solidFill>
                  <a:srgbClr val="000000"/>
                </a:solidFill>
                <a:highlight>
                  <a:srgbClr val="F2F2F2"/>
                </a:highlight>
                <a:latin typeface="Consolas" pitchFamily="34" charset="0"/>
                <a:ea typeface="Consolas" pitchFamily="34" charset="-122"/>
                <a:cs typeface="Consolas" pitchFamily="34" charset="-120"/>
              </a:rPr>
              <a:t>USER appuser</a:t>
            </a:r>
            <a:r>
              <a:rPr lang="en-US" sz="1750" dirty="0">
                <a:solidFill>
                  <a:srgbClr val="000000"/>
                </a:solidFill>
                <a:latin typeface="Inter" pitchFamily="34" charset="0"/>
                <a:ea typeface="Inter" pitchFamily="34" charset="-122"/>
                <a:cs typeface="Inter" pitchFamily="34" charset="-120"/>
              </a:rPr>
              <a:t>.</a:t>
            </a:r>
            <a:endParaRPr lang="en-US" sz="1750" dirty="0"/>
          </a:p>
        </p:txBody>
      </p:sp>
      <p:sp>
        <p:nvSpPr>
          <p:cNvPr id="8" name="Text 6"/>
          <p:cNvSpPr/>
          <p:nvPr/>
        </p:nvSpPr>
        <p:spPr>
          <a:xfrm>
            <a:off x="7599521" y="4290536"/>
            <a:ext cx="3583305" cy="44815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Nunito Sans Bold" pitchFamily="34" charset="0"/>
                <a:ea typeface="Nunito Sans Bold" pitchFamily="34" charset="-122"/>
                <a:cs typeface="Nunito Sans Bold" pitchFamily="34" charset="-120"/>
              </a:rPr>
              <a:t>Prefer </a:t>
            </a:r>
            <a:r>
              <a:rPr lang="en-US" sz="2650" b="1" dirty="0">
                <a:solidFill>
                  <a:srgbClr val="000000"/>
                </a:solidFill>
                <a:highlight>
                  <a:srgbClr val="F2F2F2"/>
                </a:highlight>
                <a:latin typeface="Consolas" pitchFamily="34" charset="0"/>
                <a:ea typeface="Consolas" pitchFamily="34" charset="-122"/>
                <a:cs typeface="Consolas" pitchFamily="34" charset="-120"/>
              </a:rPr>
              <a:t>COPY</a:t>
            </a:r>
            <a:r>
              <a:rPr lang="en-US" sz="2650" b="1" dirty="0">
                <a:solidFill>
                  <a:srgbClr val="000000"/>
                </a:solidFill>
                <a:latin typeface="Nunito Sans Bold" pitchFamily="34" charset="0"/>
                <a:ea typeface="Nunito Sans Bold" pitchFamily="34" charset="-122"/>
                <a:cs typeface="Nunito Sans Bold" pitchFamily="34" charset="-120"/>
              </a:rPr>
              <a:t> over </a:t>
            </a:r>
            <a:r>
              <a:rPr lang="en-US" sz="2650" b="1" dirty="0">
                <a:solidFill>
                  <a:srgbClr val="000000"/>
                </a:solidFill>
                <a:highlight>
                  <a:srgbClr val="F2F2F2"/>
                </a:highlight>
                <a:latin typeface="Consolas" pitchFamily="34" charset="0"/>
                <a:ea typeface="Consolas" pitchFamily="34" charset="-122"/>
                <a:cs typeface="Consolas" pitchFamily="34" charset="-120"/>
              </a:rPr>
              <a:t>ADD</a:t>
            </a:r>
            <a:endParaRPr lang="en-US" sz="2650" dirty="0"/>
          </a:p>
        </p:txBody>
      </p:sp>
      <p:sp>
        <p:nvSpPr>
          <p:cNvPr id="9" name="Text 7"/>
          <p:cNvSpPr/>
          <p:nvPr/>
        </p:nvSpPr>
        <p:spPr>
          <a:xfrm>
            <a:off x="7599521" y="4965502"/>
            <a:ext cx="6244709" cy="73342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highlight>
                  <a:srgbClr val="F2F2F2"/>
                </a:highlight>
                <a:latin typeface="Consolas" pitchFamily="34" charset="0"/>
                <a:ea typeface="Consolas" pitchFamily="34" charset="-122"/>
                <a:cs typeface="Consolas" pitchFamily="34" charset="-120"/>
              </a:rPr>
              <a:t>COPY</a:t>
            </a:r>
            <a:r>
              <a:rPr lang="en-US" sz="1750" dirty="0">
                <a:solidFill>
                  <a:srgbClr val="000000"/>
                </a:solidFill>
                <a:latin typeface="Inter" pitchFamily="34" charset="0"/>
                <a:ea typeface="Inter" pitchFamily="34" charset="-122"/>
                <a:cs typeface="Inter" pitchFamily="34" charset="-120"/>
              </a:rPr>
              <a:t> is simpler and more predictable, only copying local files.</a:t>
            </a:r>
            <a:endParaRPr lang="en-US" sz="1750" dirty="0"/>
          </a:p>
        </p:txBody>
      </p:sp>
      <p:sp>
        <p:nvSpPr>
          <p:cNvPr id="10" name="Text 8"/>
          <p:cNvSpPr/>
          <p:nvPr/>
        </p:nvSpPr>
        <p:spPr>
          <a:xfrm>
            <a:off x="7599521" y="5778222"/>
            <a:ext cx="6244709" cy="109632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highlight>
                  <a:srgbClr val="F2F2F2"/>
                </a:highlight>
                <a:latin typeface="Consolas" pitchFamily="34" charset="0"/>
                <a:ea typeface="Consolas" pitchFamily="34" charset="-122"/>
                <a:cs typeface="Consolas" pitchFamily="34" charset="-120"/>
              </a:rPr>
              <a:t>ADD</a:t>
            </a:r>
            <a:r>
              <a:rPr lang="en-US" sz="1750" dirty="0">
                <a:solidFill>
                  <a:srgbClr val="000000"/>
                </a:solidFill>
                <a:latin typeface="Inter" pitchFamily="34" charset="0"/>
                <a:ea typeface="Inter" pitchFamily="34" charset="-122"/>
                <a:cs typeface="Inter" pitchFamily="34" charset="-120"/>
              </a:rPr>
              <a:t> has additional features (URL download, tar extraction) that can introduce security risks or unexpected behaviour if not carefully used.</a:t>
            </a:r>
            <a:endParaRPr lang="en-US" sz="1750" dirty="0"/>
          </a:p>
        </p:txBody>
      </p:sp>
      <p:pic>
        <p:nvPicPr>
          <p:cNvPr id="11" name="Picture 10" descr="image.png"/>
          <p:cNvPicPr>
            <a:picLocks noChangeAspect="1"/>
          </p:cNvPicPr>
          <p:nvPr/>
        </p:nvPicPr>
        <p:blipFill>
          <a:blip r:embed="rId3"/>
          <a:stretch>
            <a:fillRect/>
          </a:stretch>
        </p:blipFill>
        <p:spPr>
          <a:xfrm>
            <a:off x="182880" y="182880"/>
            <a:ext cx="914400" cy="408648"/>
          </a:xfrm>
          <a:prstGeom prst="rect">
            <a:avLst/>
          </a:prstGeom>
        </p:spPr>
      </p:pic>
      <p:sp>
        <p:nvSpPr>
          <p:cNvPr id="12" name="TextBox 11"/>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Processed by PPT Studio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6604" y="687348"/>
            <a:ext cx="7783592" cy="1214676"/>
          </a:xfrm>
          <a:prstGeom prst="rect">
            <a:avLst/>
          </a:prstGeom>
          <a:noFill/>
          <a:ln/>
        </p:spPr>
        <p:txBody>
          <a:bodyPr wrap="square" lIns="0" tIns="0" rIns="0" bIns="0" rtlCol="0" anchor="t"/>
          <a:lstStyle/>
          <a:p>
            <a:pPr marL="0" indent="0" algn="l">
              <a:lnSpc>
                <a:spcPts val="4750"/>
              </a:lnSpc>
              <a:buNone/>
            </a:pPr>
            <a:r>
              <a:rPr lang="en-US" sz="3800" b="1" dirty="0">
                <a:solidFill>
                  <a:srgbClr val="000000"/>
                </a:solidFill>
                <a:latin typeface="Nunito Sans Bold" pitchFamily="34" charset="0"/>
                <a:ea typeface="Nunito Sans Bold" pitchFamily="34" charset="-122"/>
                <a:cs typeface="Nunito Sans Bold" pitchFamily="34" charset="-120"/>
              </a:rPr>
              <a:t>Image Scanning &amp; CI/CD Integration</a:t>
            </a:r>
            <a:endParaRPr lang="en-US" sz="3800" dirty="0"/>
          </a:p>
        </p:txBody>
      </p:sp>
      <p:sp>
        <p:nvSpPr>
          <p:cNvPr id="4" name="Text 1"/>
          <p:cNvSpPr/>
          <p:nvPr/>
        </p:nvSpPr>
        <p:spPr>
          <a:xfrm>
            <a:off x="6166604" y="2193488"/>
            <a:ext cx="7783592" cy="621983"/>
          </a:xfrm>
          <a:prstGeom prst="rect">
            <a:avLst/>
          </a:prstGeom>
          <a:noFill/>
          <a:ln/>
        </p:spPr>
        <p:txBody>
          <a:bodyPr wrap="square" lIns="0" tIns="0" rIns="0" bIns="0" rtlCol="0" anchor="t"/>
          <a:lstStyle/>
          <a:p>
            <a:pPr marL="0" indent="0" algn="l">
              <a:lnSpc>
                <a:spcPts val="2400"/>
              </a:lnSpc>
              <a:buNone/>
            </a:pPr>
            <a:r>
              <a:rPr lang="en-US" sz="1500" dirty="0">
                <a:solidFill>
                  <a:srgbClr val="000000"/>
                </a:solidFill>
                <a:latin typeface="Inter" pitchFamily="34" charset="0"/>
                <a:ea typeface="Inter" pitchFamily="34" charset="-122"/>
                <a:cs typeface="Inter" pitchFamily="34" charset="-120"/>
              </a:rPr>
              <a:t>Proactive security scanning is essential for identifying and mitigating vulnerabilities throughout your development lifecycle.</a:t>
            </a:r>
            <a:endParaRPr lang="en-US" sz="1500" dirty="0"/>
          </a:p>
        </p:txBody>
      </p:sp>
      <p:sp>
        <p:nvSpPr>
          <p:cNvPr id="5" name="Shape 2"/>
          <p:cNvSpPr/>
          <p:nvPr/>
        </p:nvSpPr>
        <p:spPr>
          <a:xfrm>
            <a:off x="6166604" y="3034070"/>
            <a:ext cx="7783592" cy="1166217"/>
          </a:xfrm>
          <a:prstGeom prst="roundRect">
            <a:avLst>
              <a:gd name="adj" fmla="val 7000"/>
            </a:avLst>
          </a:prstGeom>
          <a:solidFill>
            <a:srgbClr val="FFFFFF"/>
          </a:solidFill>
          <a:ln w="22860">
            <a:solidFill>
              <a:srgbClr val="B3D5E4"/>
            </a:solidFill>
            <a:prstDash val="solid"/>
          </a:ln>
        </p:spPr>
        <p:txBody>
          <a:bodyPr/>
          <a:lstStyle/>
          <a:p>
            <a:endParaRPr lang="en-US"/>
          </a:p>
        </p:txBody>
      </p:sp>
      <p:sp>
        <p:nvSpPr>
          <p:cNvPr id="6" name="Shape 3"/>
          <p:cNvSpPr/>
          <p:nvPr/>
        </p:nvSpPr>
        <p:spPr>
          <a:xfrm>
            <a:off x="6189464" y="3056930"/>
            <a:ext cx="777478" cy="1120497"/>
          </a:xfrm>
          <a:prstGeom prst="roundRect">
            <a:avLst>
              <a:gd name="adj" fmla="val 6972"/>
            </a:avLst>
          </a:prstGeom>
          <a:solidFill>
            <a:srgbClr val="CDEFFE"/>
          </a:solidFill>
          <a:ln/>
        </p:spPr>
        <p:txBody>
          <a:bodyPr/>
          <a:lstStyle/>
          <a:p>
            <a:endParaRPr lang="en-US"/>
          </a:p>
        </p:txBody>
      </p:sp>
      <p:sp>
        <p:nvSpPr>
          <p:cNvPr id="7" name="Text 4"/>
          <p:cNvSpPr/>
          <p:nvPr/>
        </p:nvSpPr>
        <p:spPr>
          <a:xfrm>
            <a:off x="6428661" y="3434953"/>
            <a:ext cx="291465" cy="364450"/>
          </a:xfrm>
          <a:prstGeom prst="rect">
            <a:avLst/>
          </a:prstGeom>
          <a:noFill/>
          <a:ln/>
        </p:spPr>
        <p:txBody>
          <a:bodyPr wrap="none" lIns="0" tIns="0" rIns="0" bIns="0" rtlCol="0" anchor="t"/>
          <a:lstStyle/>
          <a:p>
            <a:pPr marL="0" indent="0" algn="l">
              <a:lnSpc>
                <a:spcPts val="2250"/>
              </a:lnSpc>
              <a:buNone/>
            </a:pPr>
            <a:r>
              <a:rPr lang="en-US" sz="2250" b="1" dirty="0">
                <a:solidFill>
                  <a:srgbClr val="000000"/>
                </a:solidFill>
                <a:latin typeface="Nunito Sans Bold" pitchFamily="34" charset="0"/>
                <a:ea typeface="Nunito Sans Bold" pitchFamily="34" charset="-122"/>
                <a:cs typeface="Nunito Sans Bold" pitchFamily="34" charset="-120"/>
              </a:rPr>
              <a:t>1</a:t>
            </a:r>
            <a:endParaRPr lang="en-US" sz="2250" dirty="0"/>
          </a:p>
        </p:txBody>
      </p:sp>
      <p:sp>
        <p:nvSpPr>
          <p:cNvPr id="8" name="Text 5"/>
          <p:cNvSpPr/>
          <p:nvPr/>
        </p:nvSpPr>
        <p:spPr>
          <a:xfrm>
            <a:off x="7161252" y="3251240"/>
            <a:ext cx="2429589" cy="303728"/>
          </a:xfrm>
          <a:prstGeom prst="rect">
            <a:avLst/>
          </a:prstGeom>
          <a:noFill/>
          <a:ln/>
        </p:spPr>
        <p:txBody>
          <a:bodyPr wrap="none" lIns="0" tIns="0" rIns="0" bIns="0" rtlCol="0" anchor="t"/>
          <a:lstStyle/>
          <a:p>
            <a:pPr marL="0" indent="0" algn="l">
              <a:lnSpc>
                <a:spcPts val="2350"/>
              </a:lnSpc>
              <a:buNone/>
            </a:pPr>
            <a:r>
              <a:rPr lang="en-US" sz="1900" b="1" dirty="0">
                <a:solidFill>
                  <a:srgbClr val="000000"/>
                </a:solidFill>
                <a:latin typeface="Nunito Sans Bold" pitchFamily="34" charset="0"/>
                <a:ea typeface="Nunito Sans Bold" pitchFamily="34" charset="-122"/>
                <a:cs typeface="Nunito Sans Bold" pitchFamily="34" charset="-120"/>
              </a:rPr>
              <a:t>Automate Scans</a:t>
            </a:r>
            <a:endParaRPr lang="en-US" sz="1900" dirty="0"/>
          </a:p>
        </p:txBody>
      </p:sp>
      <p:sp>
        <p:nvSpPr>
          <p:cNvPr id="9" name="Text 6"/>
          <p:cNvSpPr/>
          <p:nvPr/>
        </p:nvSpPr>
        <p:spPr>
          <a:xfrm>
            <a:off x="7161252" y="3671530"/>
            <a:ext cx="6766084" cy="310991"/>
          </a:xfrm>
          <a:prstGeom prst="rect">
            <a:avLst/>
          </a:prstGeom>
          <a:noFill/>
          <a:ln/>
        </p:spPr>
        <p:txBody>
          <a:bodyPr wrap="none" lIns="0" tIns="0" rIns="0" bIns="0" rtlCol="0" anchor="t"/>
          <a:lstStyle/>
          <a:p>
            <a:pPr marL="0" indent="0" algn="l">
              <a:lnSpc>
                <a:spcPts val="2400"/>
              </a:lnSpc>
              <a:buNone/>
            </a:pPr>
            <a:r>
              <a:rPr lang="en-US" sz="1500" dirty="0">
                <a:solidFill>
                  <a:srgbClr val="000000"/>
                </a:solidFill>
                <a:latin typeface="Inter" pitchFamily="34" charset="0"/>
                <a:ea typeface="Inter" pitchFamily="34" charset="-122"/>
                <a:cs typeface="Inter" pitchFamily="34" charset="-120"/>
              </a:rPr>
              <a:t>Integrate tools like Trivy, Docker Scout, or Clair into your CI/CD pipelines.</a:t>
            </a:r>
            <a:endParaRPr lang="en-US" sz="1500" dirty="0"/>
          </a:p>
        </p:txBody>
      </p:sp>
      <p:sp>
        <p:nvSpPr>
          <p:cNvPr id="10" name="Shape 7"/>
          <p:cNvSpPr/>
          <p:nvPr/>
        </p:nvSpPr>
        <p:spPr>
          <a:xfrm>
            <a:off x="6166604" y="4394597"/>
            <a:ext cx="7783592" cy="1476613"/>
          </a:xfrm>
          <a:prstGeom prst="roundRect">
            <a:avLst>
              <a:gd name="adj" fmla="val 5529"/>
            </a:avLst>
          </a:prstGeom>
          <a:solidFill>
            <a:srgbClr val="FFFFFF"/>
          </a:solidFill>
          <a:ln w="22860">
            <a:solidFill>
              <a:srgbClr val="B3D5E4"/>
            </a:solidFill>
            <a:prstDash val="solid"/>
          </a:ln>
        </p:spPr>
        <p:txBody>
          <a:bodyPr/>
          <a:lstStyle/>
          <a:p>
            <a:endParaRPr lang="en-US"/>
          </a:p>
        </p:txBody>
      </p:sp>
      <p:sp>
        <p:nvSpPr>
          <p:cNvPr id="11" name="Shape 8"/>
          <p:cNvSpPr/>
          <p:nvPr/>
        </p:nvSpPr>
        <p:spPr>
          <a:xfrm>
            <a:off x="6189464" y="4417457"/>
            <a:ext cx="777478" cy="1430893"/>
          </a:xfrm>
          <a:prstGeom prst="roundRect">
            <a:avLst>
              <a:gd name="adj" fmla="val 6972"/>
            </a:avLst>
          </a:prstGeom>
          <a:solidFill>
            <a:srgbClr val="CDEFFE"/>
          </a:solidFill>
          <a:ln/>
        </p:spPr>
        <p:txBody>
          <a:bodyPr/>
          <a:lstStyle/>
          <a:p>
            <a:endParaRPr lang="en-US"/>
          </a:p>
        </p:txBody>
      </p:sp>
      <p:sp>
        <p:nvSpPr>
          <p:cNvPr id="12" name="Text 9"/>
          <p:cNvSpPr/>
          <p:nvPr/>
        </p:nvSpPr>
        <p:spPr>
          <a:xfrm>
            <a:off x="6428661" y="4950619"/>
            <a:ext cx="291465" cy="364450"/>
          </a:xfrm>
          <a:prstGeom prst="rect">
            <a:avLst/>
          </a:prstGeom>
          <a:noFill/>
          <a:ln/>
        </p:spPr>
        <p:txBody>
          <a:bodyPr wrap="none" lIns="0" tIns="0" rIns="0" bIns="0" rtlCol="0" anchor="t"/>
          <a:lstStyle/>
          <a:p>
            <a:pPr marL="0" indent="0" algn="l">
              <a:lnSpc>
                <a:spcPts val="2250"/>
              </a:lnSpc>
              <a:buNone/>
            </a:pPr>
            <a:r>
              <a:rPr lang="en-US" sz="2250" b="1" dirty="0">
                <a:solidFill>
                  <a:srgbClr val="000000"/>
                </a:solidFill>
                <a:latin typeface="Nunito Sans Bold" pitchFamily="34" charset="0"/>
                <a:ea typeface="Nunito Sans Bold" pitchFamily="34" charset="-122"/>
                <a:cs typeface="Nunito Sans Bold" pitchFamily="34" charset="-120"/>
              </a:rPr>
              <a:t>2</a:t>
            </a:r>
            <a:endParaRPr lang="en-US" sz="2250" dirty="0"/>
          </a:p>
        </p:txBody>
      </p:sp>
      <p:sp>
        <p:nvSpPr>
          <p:cNvPr id="13" name="Text 10"/>
          <p:cNvSpPr/>
          <p:nvPr/>
        </p:nvSpPr>
        <p:spPr>
          <a:xfrm>
            <a:off x="7161252" y="4611767"/>
            <a:ext cx="2429589" cy="303728"/>
          </a:xfrm>
          <a:prstGeom prst="rect">
            <a:avLst/>
          </a:prstGeom>
          <a:noFill/>
          <a:ln/>
        </p:spPr>
        <p:txBody>
          <a:bodyPr wrap="none" lIns="0" tIns="0" rIns="0" bIns="0" rtlCol="0" anchor="t"/>
          <a:lstStyle/>
          <a:p>
            <a:pPr marL="0" indent="0" algn="l">
              <a:lnSpc>
                <a:spcPts val="2350"/>
              </a:lnSpc>
              <a:buNone/>
            </a:pPr>
            <a:r>
              <a:rPr lang="en-US" sz="1900" b="1" dirty="0">
                <a:solidFill>
                  <a:srgbClr val="000000"/>
                </a:solidFill>
                <a:latin typeface="Nunito Sans Bold" pitchFamily="34" charset="0"/>
                <a:ea typeface="Nunito Sans Bold" pitchFamily="34" charset="-122"/>
                <a:cs typeface="Nunito Sans Bold" pitchFamily="34" charset="-120"/>
              </a:rPr>
              <a:t>Catch Issues Early</a:t>
            </a:r>
            <a:endParaRPr lang="en-US" sz="1900" dirty="0"/>
          </a:p>
        </p:txBody>
      </p:sp>
      <p:sp>
        <p:nvSpPr>
          <p:cNvPr id="14" name="Text 11"/>
          <p:cNvSpPr/>
          <p:nvPr/>
        </p:nvSpPr>
        <p:spPr>
          <a:xfrm>
            <a:off x="7161252" y="5032058"/>
            <a:ext cx="6766084" cy="621983"/>
          </a:xfrm>
          <a:prstGeom prst="rect">
            <a:avLst/>
          </a:prstGeom>
          <a:noFill/>
          <a:ln/>
        </p:spPr>
        <p:txBody>
          <a:bodyPr wrap="square" lIns="0" tIns="0" rIns="0" bIns="0" rtlCol="0" anchor="t"/>
          <a:lstStyle/>
          <a:p>
            <a:pPr marL="0" indent="0" algn="l">
              <a:lnSpc>
                <a:spcPts val="2400"/>
              </a:lnSpc>
              <a:buNone/>
            </a:pPr>
            <a:r>
              <a:rPr lang="en-US" sz="1500" dirty="0">
                <a:solidFill>
                  <a:srgbClr val="000000"/>
                </a:solidFill>
                <a:latin typeface="Inter" pitchFamily="34" charset="0"/>
                <a:ea typeface="Inter" pitchFamily="34" charset="-122"/>
                <a:cs typeface="Inter" pitchFamily="34" charset="-120"/>
              </a:rPr>
              <a:t>Identify known vulnerabilities in dependencies and base images before deployment.</a:t>
            </a:r>
            <a:endParaRPr lang="en-US" sz="1500" dirty="0"/>
          </a:p>
        </p:txBody>
      </p:sp>
      <p:sp>
        <p:nvSpPr>
          <p:cNvPr id="15" name="Shape 12"/>
          <p:cNvSpPr/>
          <p:nvPr/>
        </p:nvSpPr>
        <p:spPr>
          <a:xfrm>
            <a:off x="6166604" y="6065520"/>
            <a:ext cx="7783592" cy="1476613"/>
          </a:xfrm>
          <a:prstGeom prst="roundRect">
            <a:avLst>
              <a:gd name="adj" fmla="val 5529"/>
            </a:avLst>
          </a:prstGeom>
          <a:solidFill>
            <a:srgbClr val="FFFFFF"/>
          </a:solidFill>
          <a:ln w="22860">
            <a:solidFill>
              <a:srgbClr val="B3D5E4"/>
            </a:solidFill>
            <a:prstDash val="solid"/>
          </a:ln>
        </p:spPr>
        <p:txBody>
          <a:bodyPr/>
          <a:lstStyle/>
          <a:p>
            <a:endParaRPr lang="en-US"/>
          </a:p>
        </p:txBody>
      </p:sp>
      <p:sp>
        <p:nvSpPr>
          <p:cNvPr id="16" name="Shape 13"/>
          <p:cNvSpPr/>
          <p:nvPr/>
        </p:nvSpPr>
        <p:spPr>
          <a:xfrm>
            <a:off x="6189464" y="6088380"/>
            <a:ext cx="777478" cy="1430893"/>
          </a:xfrm>
          <a:prstGeom prst="roundRect">
            <a:avLst>
              <a:gd name="adj" fmla="val 6972"/>
            </a:avLst>
          </a:prstGeom>
          <a:solidFill>
            <a:srgbClr val="CDEFFE"/>
          </a:solidFill>
          <a:ln/>
        </p:spPr>
        <p:txBody>
          <a:bodyPr/>
          <a:lstStyle/>
          <a:p>
            <a:endParaRPr lang="en-US"/>
          </a:p>
        </p:txBody>
      </p:sp>
      <p:sp>
        <p:nvSpPr>
          <p:cNvPr id="17" name="Text 14"/>
          <p:cNvSpPr/>
          <p:nvPr/>
        </p:nvSpPr>
        <p:spPr>
          <a:xfrm>
            <a:off x="6428661" y="6621542"/>
            <a:ext cx="291465" cy="364450"/>
          </a:xfrm>
          <a:prstGeom prst="rect">
            <a:avLst/>
          </a:prstGeom>
          <a:noFill/>
          <a:ln/>
        </p:spPr>
        <p:txBody>
          <a:bodyPr wrap="none" lIns="0" tIns="0" rIns="0" bIns="0" rtlCol="0" anchor="t"/>
          <a:lstStyle/>
          <a:p>
            <a:pPr marL="0" indent="0" algn="l">
              <a:lnSpc>
                <a:spcPts val="2250"/>
              </a:lnSpc>
              <a:buNone/>
            </a:pPr>
            <a:r>
              <a:rPr lang="en-US" sz="2250" b="1" dirty="0">
                <a:solidFill>
                  <a:srgbClr val="000000"/>
                </a:solidFill>
                <a:latin typeface="Nunito Sans Bold" pitchFamily="34" charset="0"/>
                <a:ea typeface="Nunito Sans Bold" pitchFamily="34" charset="-122"/>
                <a:cs typeface="Nunito Sans Bold" pitchFamily="34" charset="-120"/>
              </a:rPr>
              <a:t>3</a:t>
            </a:r>
            <a:endParaRPr lang="en-US" sz="2250" dirty="0"/>
          </a:p>
        </p:txBody>
      </p:sp>
      <p:sp>
        <p:nvSpPr>
          <p:cNvPr id="18" name="Text 15"/>
          <p:cNvSpPr/>
          <p:nvPr/>
        </p:nvSpPr>
        <p:spPr>
          <a:xfrm>
            <a:off x="7161252" y="6282690"/>
            <a:ext cx="2573655" cy="303728"/>
          </a:xfrm>
          <a:prstGeom prst="rect">
            <a:avLst/>
          </a:prstGeom>
          <a:noFill/>
          <a:ln/>
        </p:spPr>
        <p:txBody>
          <a:bodyPr wrap="none" lIns="0" tIns="0" rIns="0" bIns="0" rtlCol="0" anchor="t"/>
          <a:lstStyle/>
          <a:p>
            <a:pPr marL="0" indent="0" algn="l">
              <a:lnSpc>
                <a:spcPts val="2350"/>
              </a:lnSpc>
              <a:buNone/>
            </a:pPr>
            <a:r>
              <a:rPr lang="en-US" sz="1900" b="1" dirty="0">
                <a:solidFill>
                  <a:srgbClr val="000000"/>
                </a:solidFill>
                <a:latin typeface="Nunito Sans Bold" pitchFamily="34" charset="0"/>
                <a:ea typeface="Nunito Sans Bold" pitchFamily="34" charset="-122"/>
                <a:cs typeface="Nunito Sans Bold" pitchFamily="34" charset="-120"/>
              </a:rPr>
              <a:t>Continuous Monitoring</a:t>
            </a:r>
            <a:endParaRPr lang="en-US" sz="1900" dirty="0"/>
          </a:p>
        </p:txBody>
      </p:sp>
      <p:sp>
        <p:nvSpPr>
          <p:cNvPr id="19" name="Text 16"/>
          <p:cNvSpPr/>
          <p:nvPr/>
        </p:nvSpPr>
        <p:spPr>
          <a:xfrm>
            <a:off x="7161252" y="6702981"/>
            <a:ext cx="6766084" cy="621983"/>
          </a:xfrm>
          <a:prstGeom prst="rect">
            <a:avLst/>
          </a:prstGeom>
          <a:noFill/>
          <a:ln/>
        </p:spPr>
        <p:txBody>
          <a:bodyPr wrap="square" lIns="0" tIns="0" rIns="0" bIns="0" rtlCol="0" anchor="t"/>
          <a:lstStyle/>
          <a:p>
            <a:pPr marL="0" indent="0" algn="l">
              <a:lnSpc>
                <a:spcPts val="2400"/>
              </a:lnSpc>
              <a:buNone/>
            </a:pPr>
            <a:r>
              <a:rPr lang="en-US" sz="1500" dirty="0">
                <a:solidFill>
                  <a:srgbClr val="000000"/>
                </a:solidFill>
                <a:latin typeface="Inter" pitchFamily="34" charset="0"/>
                <a:ea typeface="Inter" pitchFamily="34" charset="-122"/>
                <a:cs typeface="Inter" pitchFamily="34" charset="-120"/>
              </a:rPr>
              <a:t>Regularly scan images even after deployment to detect newly discovered threats.</a:t>
            </a:r>
            <a:endParaRPr lang="en-US" sz="1500" dirty="0"/>
          </a:p>
        </p:txBody>
      </p:sp>
      <p:pic>
        <p:nvPicPr>
          <p:cNvPr id="20" name="Picture 19" descr="image.png"/>
          <p:cNvPicPr>
            <a:picLocks noChangeAspect="1"/>
          </p:cNvPicPr>
          <p:nvPr/>
        </p:nvPicPr>
        <p:blipFill>
          <a:blip r:embed="rId4"/>
          <a:stretch>
            <a:fillRect/>
          </a:stretch>
        </p:blipFill>
        <p:spPr>
          <a:xfrm>
            <a:off x="182880" y="182880"/>
            <a:ext cx="914400" cy="408648"/>
          </a:xfrm>
          <a:prstGeom prst="rect">
            <a:avLst/>
          </a:prstGeom>
        </p:spPr>
      </p:pic>
      <p:sp>
        <p:nvSpPr>
          <p:cNvPr id="21" name="TextBox 20"/>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Processed by PPT Studio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TotalTime>
  <Words>696</Words>
  <Application>Microsoft Macintosh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Inter</vt:lpstr>
      <vt:lpstr>Nunito Sans Bold</vt:lpstr>
      <vt:lpstr>Consolas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Aman Kumar</cp:lastModifiedBy>
  <cp:revision>2</cp:revision>
  <dcterms:created xsi:type="dcterms:W3CDTF">2025-08-11T17:27:06Z</dcterms:created>
  <dcterms:modified xsi:type="dcterms:W3CDTF">2025-08-11T18:35:57Z</dcterms:modified>
</cp:coreProperties>
</file>